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10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</p:sldIdLst>
  <p:sldSz cx="9144000" cy="5143500" type="screen16x9"/>
  <p:notesSz cx="6858000" cy="9144000"/>
  <p:embeddedFontLst>
    <p:embeddedFont>
      <p:font typeface="Lato" panose="020B0600000101010101" charset="0"/>
      <p:regular r:id="rId104"/>
      <p:bold r:id="rId105"/>
      <p:italic r:id="rId106"/>
      <p:boldItalic r:id="rId107"/>
    </p:embeddedFont>
    <p:embeddedFont>
      <p:font typeface="Playfair Display" panose="020B0600000101010101" charset="0"/>
      <p:regular r:id="rId108"/>
      <p:bold r:id="rId109"/>
      <p:italic r:id="rId110"/>
      <p:boldItalic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TETITKk5n/wSzQrZs9A8ow==" hashData="bkWAZy7Mw18FrM/tR+gYFaBvaOBeJrKu2JL8rOHoDWs1NoTQpGUhe+6Uj3g5U/6YXqSOkay1+xYDIVkb13W17Q=="/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02" y="4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font" Target="fonts/font4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3.fntdata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6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font" Target="fonts/font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7.fntdata"/><Relationship Id="rId115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font" Target="fonts/font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hanatour.com/?hanacode=main_TNB_getabou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ParkWonBin/0_Sejong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HTTP_%EC%83%81%ED%83%9C_%EC%BD%94%EB%93%9C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HTTP_%EC%83%81%ED%83%9C_%EC%BD%94%EB%93%9C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PythonStudy/blob/master/JupiterNotbook/%5BCode%5D_01_Hanatour_SaveFile_BeautifulSoup.ipynb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e2.do/5MuWspE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zCaDXYjGDbE" TargetMode="External"/><Relationship Id="rId5" Type="http://schemas.openxmlformats.org/officeDocument/2006/relationships/hyperlink" Target="https://m.blog.naver.com/PostView.nhn?blogId=skyshin0304&amp;logNo=221620513883&amp;proxyReferer=https%3A%2F%2Fwww.google.com%2F" TargetMode="External"/><Relationship Id="rId4" Type="http://schemas.openxmlformats.org/officeDocument/2006/relationships/hyperlink" Target="https://python-pytube.readthedocs.io/en/latest/user/quickstart.html" TargetMode="Externa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driver.storage.googleapis.com/index.html?path=79.0.3945.36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ref_string_strip.asp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ref_string_strip.asp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PythonStudy/blob/master/JupiterNotbook/%5BCode%5D_01_Hanatour_SaveFile_BeautifulSoup.ipynb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PythonStudy/blob/master/JupiterNotbook/%5BCode%5D_01_Hanatour_SaveFile_BeautifulSoup.ipynb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PythonStudy/blob/master/JupiterNotbook/%5BCode%5D_01_Hanatour_SaveFile_BeautifulSoup.ipynb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PythonStudy/blob/master/JupiterNotbook/%5BCode%5D_01_Hanatour_SaveFile_BeautifulSoup.ipynb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0_Sejo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PythonStudy/blob/master/JupiterNotbook/%5BCode%5D_01_Hanatour_SaveFile_BeautifulSoup.ipynb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e5084f0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7e5084f0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/>
              <a:t>날짜 수정함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e3c728ca6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e3c728ca6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52cbf1da2e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1" name="Google Shape;881;g52cbf1da2e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e3c728ca6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e3c728ca6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e3c728ca6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e3c728ca6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e3c728ca6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e3c728ca6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e681ab3c8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7e681ab3c8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e681ab3c8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7e681ab3c8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e681ab3c8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7e681ab3c8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/>
              <a:t>사이트 링크 : </a:t>
            </a:r>
            <a:r>
              <a:rPr lang="ko" u="sng">
                <a:solidFill>
                  <a:schemeClr val="hlink"/>
                </a:solidFill>
                <a:hlinkClick r:id="rId3"/>
              </a:rPr>
              <a:t>http://info.hanatour.com/?hanacode=main_TNB_getabout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4"/>
              </a:rPr>
              <a:t>https://github.com/ParkWonBin/0_Sejong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e681ab3c8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7e681ab3c8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e681ab3c8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7e681ab3c8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e681ab3c8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7e681ab3c8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e681ab3c8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7e681ab3c8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e681ab3c8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7e681ab3c8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e681ab3c8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7e681ab3c8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e681ab3c8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7e681ab3c8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e681ab3c8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7e681ab3c8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e681ab3c8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7e681ab3c8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e681ab3c8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7e681ab3c8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e681ab3c8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7e681ab3c8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https://ko.wikipedia.org/wiki/HTTP_%EC%83%81%ED%83%9C_%EC%BD%94%EB%93%9C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e681ab3c8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7e681ab3c8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https://ko.wikipedia.org/wiki/HTTP_%EC%83%81%ED%83%9C_%EC%BD%94%EB%93%9C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e681ab3c8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7e681ab3c8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e681ab3c8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7e681ab3c8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e681ab3c8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7e681ab3c8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e681ab3c8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7e681ab3c8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e681ab3c8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7e681ab3c8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e681ab3c8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g7e681ab3c8_0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e681ab3c8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7e681ab3c8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e681ab3c8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g7e681ab3c8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sz="1200">
                <a:solidFill>
                  <a:srgbClr val="073763"/>
                </a:solidFill>
                <a:highlight>
                  <a:schemeClr val="lt1"/>
                </a:highlight>
              </a:rPr>
              <a:t>참고 : 깃허브 </a:t>
            </a:r>
            <a:r>
              <a:rPr lang="ko" sz="1200" u="sng">
                <a:solidFill>
                  <a:schemeClr val="accent5"/>
                </a:solidFill>
                <a:hlinkClick r:id="rId3"/>
              </a:rPr>
              <a:t>https://github.com/ParkWonBin/PythonStudy/blob/master/JupiterNotbook/%5BCode%5D_01_Hanatour_SaveFile_BeautifulSoup.ipynb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endParaRPr sz="1200">
              <a:solidFill>
                <a:srgbClr val="073763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e681ab3c8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e681ab3c8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e681ab3c8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e681ab3c8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e681ab3c8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e681ab3c8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e681ab3c8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e681ab3c8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e681ab3c8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e681ab3c8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54589d5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e54589d5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e681ab3c8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7e681ab3c8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e681ab3c8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7e681ab3c8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endParaRPr sz="1200">
              <a:solidFill>
                <a:srgbClr val="073763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e681ab3c8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e681ab3c8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e681ab3c8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e681ab3c8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7e681ab3c8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7e681ab3c8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e681ab3c8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g7e681ab3c8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endParaRPr sz="1200">
              <a:solidFill>
                <a:srgbClr val="073763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e681ab3c8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e681ab3c8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e681ab3c8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g7e681ab3c8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e681ab3c8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Google Shape;479;g7e681ab3c8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e681ab3c8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7e681ab3c8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e54589d5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7e54589d5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sz="1000">
                <a:solidFill>
                  <a:srgbClr val="073763"/>
                </a:solidFill>
              </a:rPr>
              <a:t>설치 방법</a:t>
            </a:r>
            <a:r>
              <a:rPr lang="ko" sz="1000">
                <a:solidFill>
                  <a:srgbClr val="4A86E8"/>
                </a:solidFill>
              </a:rPr>
              <a:t> </a:t>
            </a:r>
            <a:r>
              <a:rPr lang="ko" sz="1000" u="sng">
                <a:solidFill>
                  <a:schemeClr val="hlink"/>
                </a:solidFill>
                <a:hlinkClick r:id="rId3"/>
              </a:rPr>
              <a:t>http://me2.do/5MuWspE8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sz="1000"/>
              <a:t>pytube3 튜토리얼 : </a:t>
            </a:r>
            <a:r>
              <a:rPr lang="ko" u="sng">
                <a:solidFill>
                  <a:schemeClr val="hlink"/>
                </a:solidFill>
                <a:hlinkClick r:id="rId4"/>
              </a:rPr>
              <a:t>https://python-pytube.readthedocs.io/en/latest/user/quickstart.html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u="sng">
                <a:solidFill>
                  <a:schemeClr val="hlink"/>
                </a:solidFill>
                <a:hlinkClick r:id="rId5"/>
              </a:rPr>
              <a:t>https://m.blog.naver.com/PostView.nhn?blogId=skyshin0304&amp;logNo=221620513883&amp;proxyReferer=https%3A%2F%2Fwww.google.com%2F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ko" sz="1000"/>
              <a:t>유튜브 링크 : </a:t>
            </a:r>
            <a:r>
              <a:rPr lang="ko" u="sng">
                <a:solidFill>
                  <a:schemeClr val="hlink"/>
                </a:solidFill>
                <a:hlinkClick r:id="rId6"/>
              </a:rPr>
              <a:t>https://www.youtube.com/watch?v=zCaDXYjGDbE</a:t>
            </a:r>
            <a:endParaRPr sz="10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7e681ab3c8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7e681ab3c8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ko" sz="1200">
                <a:highlight>
                  <a:srgbClr val="FFFFFF"/>
                </a:highlight>
              </a:rPr>
              <a:t>크롬 드라이버 </a:t>
            </a:r>
            <a:r>
              <a:rPr lang="ko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https://chromedriver.storage.googleapis.com/index.html?path=79.0.3945.36/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e681ab3c8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7e681ab3c8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e681ab3c8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7e681ab3c8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e681ab3c8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e681ab3c8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e681ab3c8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e681ab3c8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e681ab3c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7e681ab3c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e681ab3c8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g7e681ab3c8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7e681ab3c8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7e681ab3c8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e681ab3c8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7e681ab3c8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파이썬 strip 메서드 관련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https://www.w3schools.com/python/ref_string_strip.asp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828b23ca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828b23ca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파이썬 strip 메서드 관련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https://www.w3schools.com/python/ref_string_strip.asp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e54589d57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e54589d57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유튜브 링크 : https://www.youtube.com/watch?v=zCaDXYjGDbE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e5084f00a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g7e5084f00a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e5084f00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g7e5084f00a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200">
                <a:solidFill>
                  <a:srgbClr val="073763"/>
                </a:solidFill>
                <a:highlight>
                  <a:schemeClr val="lt1"/>
                </a:highlight>
              </a:rPr>
              <a:t>참고 : 깃허브 </a:t>
            </a:r>
            <a:r>
              <a:rPr lang="ko" sz="1200" u="sng">
                <a:solidFill>
                  <a:srgbClr val="0000FF"/>
                </a:solidFill>
                <a:hlinkClick r:id="rId3"/>
              </a:rPr>
              <a:t>https://github.com/ParkWonBin/PythonStudy/blob/master/JupiterNotbook/%5BCode%5D_01_Hanatour_SaveFile_BeautifulSoup.ipynb</a:t>
            </a:r>
            <a:endParaRPr sz="12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endParaRPr sz="1000">
              <a:solidFill>
                <a:srgbClr val="073763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7e5084f00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7e5084f00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e5084f00a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e5084f00a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e5084f00a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e5084f00a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7e5084f00a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7e5084f00a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7e5084f00a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7e5084f00a_1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e5084f00a_1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g7e5084f00a_1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fe115d332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6fe115d332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7e5084f00a_1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g7e5084f00a_1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200">
                <a:solidFill>
                  <a:srgbClr val="073763"/>
                </a:solidFill>
                <a:highlight>
                  <a:schemeClr val="lt1"/>
                </a:highlight>
              </a:rPr>
              <a:t>참고 : 깃허브 </a:t>
            </a:r>
            <a:r>
              <a:rPr lang="ko" sz="1200" u="sng">
                <a:solidFill>
                  <a:srgbClr val="0000FF"/>
                </a:solidFill>
                <a:hlinkClick r:id="rId3"/>
              </a:rPr>
              <a:t>https://github.com/ParkWonBin/PythonStudy/blob/master/JupiterNotbook/%5BCode%5D_01_Hanatour_SaveFile_BeautifulSoup.ipynb</a:t>
            </a:r>
            <a:endParaRPr sz="12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endParaRPr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e54589d5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e54589d5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hlink"/>
                </a:solidFill>
                <a:hlinkClick r:id="rId3"/>
              </a:rPr>
              <a:t>https://github.com/ParkWonBin/0_Sejong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7e5084f00a_1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7e5084f00a_1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e5084f00a_1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e5084f00a_1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7e5084f00a_1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7e5084f00a_1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7e5084f00a_1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7e5084f00a_1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e5084f00a_1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e5084f00a_1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e5084f00a_1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e5084f00a_1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e5084f00a_1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7e5084f00a_1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e5084f00a_1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7e5084f00a_1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fe115d332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6fe115d332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7e50d85d6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8" name="Google Shape;718;g7e50d85d6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200">
                <a:solidFill>
                  <a:srgbClr val="073763"/>
                </a:solidFill>
                <a:highlight>
                  <a:schemeClr val="lt1"/>
                </a:highlight>
              </a:rPr>
              <a:t>참고 : 깃허브 </a:t>
            </a:r>
            <a:r>
              <a:rPr lang="ko" sz="1200" u="sng">
                <a:solidFill>
                  <a:srgbClr val="0000FF"/>
                </a:solidFill>
                <a:hlinkClick r:id="rId3"/>
              </a:rPr>
              <a:t>https://github.com/ParkWonBin/PythonStudy/blob/master/JupiterNotbook/%5BCode%5D_01_Hanatour_SaveFile_BeautifulSoup.ipynb</a:t>
            </a:r>
            <a:endParaRPr sz="12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endParaRPr sz="1000">
              <a:solidFill>
                <a:srgbClr val="073763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e54589d57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e54589d57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7e50d85d6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7e50d85d6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e50d85d6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7e50d85d6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7e50d85d6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7e50d85d6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7e50d85d6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7e50d85d6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7e50d85d6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7e50d85d6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7e50d85d6f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5" name="Google Shape;775;g7e50d85d6f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52cbf1da2e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1" name="Google Shape;781;g52cbf1da2e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200">
                <a:solidFill>
                  <a:srgbClr val="073763"/>
                </a:solidFill>
                <a:highlight>
                  <a:schemeClr val="lt1"/>
                </a:highlight>
              </a:rPr>
              <a:t>참고 : 깃허브 </a:t>
            </a:r>
            <a:r>
              <a:rPr lang="ko" sz="1200" u="sng">
                <a:solidFill>
                  <a:srgbClr val="0000FF"/>
                </a:solidFill>
                <a:hlinkClick r:id="rId3"/>
              </a:rPr>
              <a:t>https://github.com/ParkWonBin/PythonStudy/blob/master/JupiterNotbook/%5BCode%5D_01_Hanatour_SaveFile_BeautifulSoup.ipynb</a:t>
            </a:r>
            <a:endParaRPr sz="12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endParaRPr sz="1000">
              <a:solidFill>
                <a:srgbClr val="073763"/>
              </a:solidFill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52cbf1da2e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52cbf1da2e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6f3ed971f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6f3ed971f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6f3ed971f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6f3ed971f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e54589d57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e54589d57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 </a:t>
            </a:r>
            <a:r>
              <a:rPr lang="ko" u="sng">
                <a:solidFill>
                  <a:schemeClr val="accent5"/>
                </a:solidFill>
                <a:hlinkClick r:id="rId3"/>
              </a:rPr>
              <a:t>https://github.com/ParkWonBin/0_Sejong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6f3ed971f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6f3ed971f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6f3ed971f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6f3ed971f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6f3ed971f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7" name="Google Shape;827;g6f3ed971f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f3ed971fc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g6f3ed971fc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200">
                <a:solidFill>
                  <a:srgbClr val="073763"/>
                </a:solidFill>
                <a:highlight>
                  <a:schemeClr val="lt1"/>
                </a:highlight>
              </a:rPr>
              <a:t>참고 : 깃허브 </a:t>
            </a:r>
            <a:r>
              <a:rPr lang="ko" sz="1200" u="sng">
                <a:solidFill>
                  <a:srgbClr val="0000FF"/>
                </a:solidFill>
                <a:hlinkClick r:id="rId3"/>
              </a:rPr>
              <a:t>https://github.com/ParkWonBin/PythonStudy/blob/master/JupiterNotbook/%5BCode%5D_01_Hanatour_SaveFile_BeautifulSoup.ipynb</a:t>
            </a:r>
            <a:endParaRPr sz="12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endParaRPr sz="1000">
              <a:solidFill>
                <a:srgbClr val="073763"/>
              </a:solidFill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f3ed971f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f3ed971fc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6f3ed971fc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6f3ed971fc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6f3ed971f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6f3ed971f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6f3ed971fc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6f3ed971fc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6f3ed971fc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6f3ed971fc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6f3ed971fc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6f3ed971fc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64;p1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9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9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4"/>
          <p:cNvPicPr preferRelativeResize="0"/>
          <p:nvPr/>
        </p:nvPicPr>
        <p:blipFill rotWithShape="1">
          <a:blip r:embed="rId3">
            <a:alphaModFix/>
          </a:blip>
          <a:srcRect l="20317" r="18925" b="15333"/>
          <a:stretch/>
        </p:blipFill>
        <p:spPr>
          <a:xfrm>
            <a:off x="4572000" y="663450"/>
            <a:ext cx="4206826" cy="38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4"/>
          <p:cNvSpPr txBox="1">
            <a:spLocks noGrp="1"/>
          </p:cNvSpPr>
          <p:nvPr>
            <p:ph type="subTitle" idx="4294967295"/>
          </p:nvPr>
        </p:nvSpPr>
        <p:spPr>
          <a:xfrm>
            <a:off x="742875" y="3170800"/>
            <a:ext cx="40569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lang="ko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세종대학교 호텔경영학과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lang="ko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Date 2020.03.30</a:t>
            </a:r>
            <a:r>
              <a:rPr lang="ko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4"/>
          <p:cNvSpPr txBox="1"/>
          <p:nvPr/>
        </p:nvSpPr>
        <p:spPr>
          <a:xfrm>
            <a:off x="773925" y="1046800"/>
            <a:ext cx="39948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Crawling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138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6  select mp4 format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유튜브</a:t>
            </a:r>
            <a:endParaRPr/>
          </a:p>
        </p:txBody>
      </p:sp>
      <p:pic>
        <p:nvPicPr>
          <p:cNvPr id="171" name="Google Shape;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000" y="1769700"/>
            <a:ext cx="8022674" cy="20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3"/>
          <p:cNvPicPr preferRelativeResize="0"/>
          <p:nvPr/>
        </p:nvPicPr>
        <p:blipFill rotWithShape="1">
          <a:blip r:embed="rId4">
            <a:alphaModFix/>
          </a:blip>
          <a:srcRect b="45740"/>
          <a:stretch/>
        </p:blipFill>
        <p:spPr>
          <a:xfrm>
            <a:off x="433388" y="1583700"/>
            <a:ext cx="8277225" cy="251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3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123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감사합니다.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138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7  Download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Arial"/>
                <a:ea typeface="Arial"/>
                <a:cs typeface="Arial"/>
                <a:sym typeface="Arial"/>
              </a:rPr>
              <a:t>   다운로드 경로를 비워두면 실행 중인 코드 (Jupyter Notebook) 파일이 있는 폴더에 저장된다.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유튜브</a:t>
            </a:r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62" y="1665036"/>
            <a:ext cx="7993876" cy="1057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 rotWithShape="1">
          <a:blip r:embed="rId4">
            <a:alphaModFix/>
          </a:blip>
          <a:srcRect b="45740"/>
          <a:stretch/>
        </p:blipFill>
        <p:spPr>
          <a:xfrm>
            <a:off x="433388" y="1583700"/>
            <a:ext cx="8277225" cy="251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01500" cy="3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Extra Step 1 progressive False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     progressive False인 파일을 다운로드하려고 하면 HTTP 404 오류 발생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유튜브</a:t>
            </a:r>
            <a:endParaRPr/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300" y="2854253"/>
            <a:ext cx="6802199" cy="14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300" y="1584050"/>
            <a:ext cx="7332399" cy="12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300" y="4320900"/>
            <a:ext cx="2905993" cy="28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5"/>
          <p:cNvSpPr/>
          <p:nvPr/>
        </p:nvSpPr>
        <p:spPr>
          <a:xfrm>
            <a:off x="2794725" y="1834425"/>
            <a:ext cx="1287900" cy="178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유튜브</a:t>
            </a:r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138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Extra Step 2  Download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    	 	   </a:t>
            </a:r>
            <a:r>
              <a:rPr lang="ko" sz="1400" b="1">
                <a:latin typeface="Arial"/>
                <a:ea typeface="Arial"/>
                <a:cs typeface="Arial"/>
                <a:sym typeface="Arial"/>
              </a:rPr>
              <a:t>: 문장이 아직 안끝났는데 줄바꿈 했다는 표시 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Arial"/>
                <a:ea typeface="Arial"/>
                <a:cs typeface="Arial"/>
                <a:sym typeface="Arial"/>
              </a:rPr>
              <a:t>    	      파이썬에서는 줄바꿈, 탭이 문법적인 의미를 가지므로, 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Arial"/>
                <a:ea typeface="Arial"/>
                <a:cs typeface="Arial"/>
                <a:sym typeface="Arial"/>
              </a:rPr>
              <a:t>    	      문장을 끝내지 않고 줄바꿈을 하려면 이렇게 명시적으로 표시해주어야 한다.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Arial"/>
                <a:ea typeface="Arial"/>
                <a:cs typeface="Arial"/>
                <a:sym typeface="Arial"/>
              </a:rPr>
              <a:t>		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36"/>
          <p:cNvGrpSpPr/>
          <p:nvPr/>
        </p:nvGrpSpPr>
        <p:grpSpPr>
          <a:xfrm>
            <a:off x="1087725" y="1671638"/>
            <a:ext cx="7429500" cy="1800225"/>
            <a:chOff x="648050" y="1671625"/>
            <a:chExt cx="7429500" cy="1800225"/>
          </a:xfrm>
        </p:grpSpPr>
        <p:pic>
          <p:nvPicPr>
            <p:cNvPr id="198" name="Google Shape;198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8050" y="1671625"/>
              <a:ext cx="7429500" cy="1800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36"/>
            <p:cNvSpPr/>
            <p:nvPr/>
          </p:nvSpPr>
          <p:spPr>
            <a:xfrm>
              <a:off x="2655923" y="1757971"/>
              <a:ext cx="236700" cy="238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36"/>
          <p:cNvGrpSpPr/>
          <p:nvPr/>
        </p:nvGrpSpPr>
        <p:grpSpPr>
          <a:xfrm>
            <a:off x="1160494" y="3781696"/>
            <a:ext cx="236700" cy="238200"/>
            <a:chOff x="857244" y="3781696"/>
            <a:chExt cx="236700" cy="238200"/>
          </a:xfrm>
        </p:grpSpPr>
        <p:pic>
          <p:nvPicPr>
            <p:cNvPr id="201" name="Google Shape;201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9875" y="3781738"/>
              <a:ext cx="171450" cy="238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36"/>
            <p:cNvSpPr/>
            <p:nvPr/>
          </p:nvSpPr>
          <p:spPr>
            <a:xfrm>
              <a:off x="857244" y="3781696"/>
              <a:ext cx="236700" cy="238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7"/>
          <p:cNvPicPr preferRelativeResize="0"/>
          <p:nvPr/>
        </p:nvPicPr>
        <p:blipFill rotWithShape="1">
          <a:blip r:embed="rId3">
            <a:alphaModFix amt="29000"/>
          </a:blip>
          <a:srcRect l="33024" t="40663" r="10736" b="4155"/>
          <a:stretch/>
        </p:blipFill>
        <p:spPr>
          <a:xfrm>
            <a:off x="176686" y="896128"/>
            <a:ext cx="4222817" cy="335124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7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웹 크롤링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맛보기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BeautifulSoup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requests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selenium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8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BeautifulSoup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BeautifulSoup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16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HTML 및 XML 파일에서</a:t>
            </a:r>
            <a:r>
              <a:rPr lang="ko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원하는 데이터를 손쉽게 가져오는</a:t>
            </a:r>
            <a:r>
              <a:rPr lang="ko" b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파이썬 라이브러리 </a:t>
            </a:r>
            <a:endParaRPr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파서</a:t>
            </a:r>
            <a:r>
              <a:rPr lang="ko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와 함께 작동하여 </a:t>
            </a:r>
            <a:r>
              <a:rPr lang="ko" b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구문 분석 트리를 탐색, 검색 및 수정</a:t>
            </a:r>
            <a:r>
              <a:rPr lang="ko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하는 관용적 방법을 제공</a:t>
            </a:r>
            <a:endParaRPr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9"/>
          <p:cNvPicPr preferRelativeResize="0"/>
          <p:nvPr/>
        </p:nvPicPr>
        <p:blipFill rotWithShape="1">
          <a:blip r:embed="rId3">
            <a:alphaModFix/>
          </a:blip>
          <a:srcRect l="17991" t="6990" r="14244" b="14201"/>
          <a:stretch/>
        </p:blipFill>
        <p:spPr>
          <a:xfrm>
            <a:off x="311700" y="2086725"/>
            <a:ext cx="2079031" cy="28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025" y="2129675"/>
            <a:ext cx="6113449" cy="277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74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900"/>
              </a:spcAft>
              <a:buNone/>
            </a:pPr>
            <a:r>
              <a:rPr lang="ko" b="1">
                <a:solidFill>
                  <a:srgbClr val="6A6A6A"/>
                </a:solidFill>
                <a:latin typeface="Arial"/>
                <a:ea typeface="Arial"/>
                <a:cs typeface="Arial"/>
                <a:sym typeface="Arial"/>
              </a:rPr>
              <a:t>어떤 페이지에서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원하는 데이터를 특정 패턴이나 순서로 추출해 가공</a:t>
            </a:r>
            <a:r>
              <a:rPr lang="ko" b="1">
                <a:solidFill>
                  <a:srgbClr val="6A6A6A"/>
                </a:solidFill>
                <a:latin typeface="Arial"/>
                <a:ea typeface="Arial"/>
                <a:cs typeface="Arial"/>
                <a:sym typeface="Arial"/>
              </a:rPr>
              <a:t>하는 것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parsing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25" y="1864475"/>
            <a:ext cx="2476965" cy="191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5301" y="2362152"/>
            <a:ext cx="1208310" cy="128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0"/>
          <p:cNvPicPr preferRelativeResize="0"/>
          <p:nvPr/>
        </p:nvPicPr>
        <p:blipFill rotWithShape="1">
          <a:blip r:embed="rId5">
            <a:alphaModFix/>
          </a:blip>
          <a:srcRect l="31903" t="60978"/>
          <a:stretch/>
        </p:blipFill>
        <p:spPr>
          <a:xfrm>
            <a:off x="5499450" y="2248950"/>
            <a:ext cx="3386851" cy="185607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0"/>
          <p:cNvSpPr txBox="1"/>
          <p:nvPr/>
        </p:nvSpPr>
        <p:spPr>
          <a:xfrm>
            <a:off x="1022450" y="3842600"/>
            <a:ext cx="13830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155CC"/>
                </a:solidFill>
              </a:rPr>
              <a:t>web 자료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234" name="Google Shape;234;p40"/>
          <p:cNvSpPr txBox="1"/>
          <p:nvPr/>
        </p:nvSpPr>
        <p:spPr>
          <a:xfrm>
            <a:off x="3680894" y="3779218"/>
            <a:ext cx="9171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155CC"/>
                </a:solidFill>
              </a:rPr>
              <a:t>parser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235" name="Google Shape;235;p40"/>
          <p:cNvSpPr/>
          <p:nvPr/>
        </p:nvSpPr>
        <p:spPr>
          <a:xfrm rot="-5400000">
            <a:off x="2920701" y="2818425"/>
            <a:ext cx="473400" cy="371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0"/>
          <p:cNvSpPr/>
          <p:nvPr/>
        </p:nvSpPr>
        <p:spPr>
          <a:xfrm rot="-5400000">
            <a:off x="4884821" y="2818425"/>
            <a:ext cx="473400" cy="371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parser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900"/>
              </a:spcAft>
              <a:buNone/>
            </a:pPr>
            <a:r>
              <a:rPr lang="ko" b="1">
                <a:solidFill>
                  <a:srgbClr val="6A6A6A"/>
                </a:solidFill>
                <a:latin typeface="Arial"/>
                <a:ea typeface="Arial"/>
                <a:cs typeface="Arial"/>
                <a:sym typeface="Arial"/>
              </a:rPr>
              <a:t>HTML 문서 등에서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구문을 해석할 수 있는 단위와 여러 부분으로 분할</a:t>
            </a:r>
            <a:r>
              <a:rPr lang="ko" b="1">
                <a:solidFill>
                  <a:srgbClr val="6A6A6A"/>
                </a:solidFill>
                <a:latin typeface="Arial"/>
                <a:ea typeface="Arial"/>
                <a:cs typeface="Arial"/>
                <a:sym typeface="Arial"/>
              </a:rPr>
              <a:t>해주는 역할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8" y="1578325"/>
            <a:ext cx="8125425" cy="334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요소 추출하기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2"/>
          <p:cNvSpPr txBox="1"/>
          <p:nvPr/>
        </p:nvSpPr>
        <p:spPr>
          <a:xfrm>
            <a:off x="448650" y="1235550"/>
            <a:ext cx="3378900" cy="16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0000"/>
                </a:solidFill>
                <a:highlight>
                  <a:srgbClr val="FFFFFF"/>
                </a:highlight>
              </a:rPr>
              <a:t>find</a:t>
            </a:r>
            <a:endParaRPr sz="1800" b="1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>
                <a:solidFill>
                  <a:srgbClr val="434343"/>
                </a:solidFill>
                <a:highlight>
                  <a:srgbClr val="FFFFFF"/>
                </a:highlight>
              </a:rPr>
              <a:t>가장 먼저 검색되는 태그 반환</a:t>
            </a:r>
            <a:endParaRPr sz="1800" b="1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/>
              <a:t>유일무이한 </a:t>
            </a:r>
            <a:r>
              <a:rPr lang="ko" sz="1800">
                <a:solidFill>
                  <a:srgbClr val="FF0000"/>
                </a:solidFill>
              </a:rPr>
              <a:t>id </a:t>
            </a:r>
            <a:r>
              <a:rPr lang="ko" sz="1800"/>
              <a:t> ➠  find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grpSp>
        <p:nvGrpSpPr>
          <p:cNvPr id="250" name="Google Shape;250;p42"/>
          <p:cNvGrpSpPr/>
          <p:nvPr/>
        </p:nvGrpSpPr>
        <p:grpSpPr>
          <a:xfrm>
            <a:off x="4571992" y="318225"/>
            <a:ext cx="4033089" cy="4507050"/>
            <a:chOff x="4228842" y="391350"/>
            <a:chExt cx="4033089" cy="4507050"/>
          </a:xfrm>
        </p:grpSpPr>
        <p:pic>
          <p:nvPicPr>
            <p:cNvPr id="251" name="Google Shape;251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28842" y="391350"/>
              <a:ext cx="4033089" cy="382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28850" y="4365000"/>
              <a:ext cx="2895600" cy="53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웹 크롤링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lang="ko" sz="1600" b="1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상에 존재하는 </a:t>
            </a:r>
            <a:r>
              <a:rPr lang="ko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Contents를 수집</a:t>
            </a:r>
            <a:r>
              <a:rPr lang="ko" sz="1600" b="1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하는 작업 (프로그래밍으로 자동화 가능)</a:t>
            </a:r>
            <a:endParaRPr sz="1600" b="1">
              <a:solidFill>
                <a:srgbClr val="77777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69999" lvl="0" indent="-196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AutoNum type="arabicPeriod"/>
            </a:pPr>
            <a:r>
              <a:rPr lang="ko" sz="16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HTML 페이지를 가져와서, </a:t>
            </a:r>
            <a:r>
              <a:rPr lang="ko" sz="1600" b="1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HTML/CSS등을 </a:t>
            </a:r>
            <a:r>
              <a:rPr lang="ko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파싱</a:t>
            </a:r>
            <a:r>
              <a:rPr lang="ko" sz="16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하고, </a:t>
            </a:r>
            <a:r>
              <a:rPr lang="ko" sz="1600" b="1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필요한 데이터만 </a:t>
            </a:r>
            <a:r>
              <a:rPr lang="ko" sz="1600" b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추출</a:t>
            </a:r>
            <a:r>
              <a:rPr lang="ko" sz="16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하는 기법</a:t>
            </a:r>
            <a:endParaRPr sz="1600">
              <a:solidFill>
                <a:srgbClr val="77777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69999" lvl="0" indent="-196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AutoNum type="arabicPeriod"/>
            </a:pPr>
            <a:r>
              <a:rPr lang="ko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Open API(Rest API)</a:t>
            </a:r>
            <a:r>
              <a:rPr lang="ko" sz="16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를 제공하는 서비스에 Open API를 호출해서, </a:t>
            </a:r>
            <a:br>
              <a:rPr lang="ko" sz="16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ko" sz="16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받은 데이터 중 </a:t>
            </a:r>
            <a:r>
              <a:rPr lang="ko" sz="1600" b="1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필요한 데이터만 추출</a:t>
            </a:r>
            <a:r>
              <a:rPr lang="ko" sz="16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하는 기법</a:t>
            </a:r>
            <a:endParaRPr sz="1600">
              <a:solidFill>
                <a:srgbClr val="77777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69999" lvl="0" indent="-196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AutoNum type="arabicPeriod"/>
            </a:pPr>
            <a:r>
              <a:rPr lang="ko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Selenium</a:t>
            </a:r>
            <a:r>
              <a:rPr lang="ko" sz="16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등 브라우저를 프로그래밍으로 조작해서, </a:t>
            </a:r>
            <a:r>
              <a:rPr lang="ko" sz="1600" b="1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필요한 데이터만 추출</a:t>
            </a:r>
            <a:r>
              <a:rPr lang="ko" sz="16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하는 기법</a:t>
            </a:r>
            <a:endParaRPr sz="1600">
              <a:solidFill>
                <a:srgbClr val="77777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** 짧은 시간 동안 과도하게 데이터를 수집하면 해당 서버에 무리를 줌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** 디도스(DDoS) 공격으로 감지 될 수 있음</a:t>
            </a:r>
            <a:r>
              <a:rPr lang="ko" sz="1100">
                <a:latin typeface="Arial"/>
                <a:ea typeface="Arial"/>
                <a:cs typeface="Arial"/>
                <a:sym typeface="Arial"/>
              </a:rPr>
              <a:t>	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/>
        </p:nvSpPr>
        <p:spPr>
          <a:xfrm>
            <a:off x="448650" y="1235550"/>
            <a:ext cx="3421200" cy="16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0000"/>
                </a:solidFill>
                <a:highlight>
                  <a:srgbClr val="FFFFFF"/>
                </a:highlight>
              </a:rPr>
              <a:t>fi</a:t>
            </a:r>
            <a:r>
              <a:rPr lang="ko" sz="1800" b="1">
                <a:solidFill>
                  <a:srgbClr val="FF0000"/>
                </a:solidFill>
                <a:highlight>
                  <a:schemeClr val="lt1"/>
                </a:highlight>
              </a:rPr>
              <a:t>nd_all</a:t>
            </a:r>
            <a:endParaRPr sz="1800" b="1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434343"/>
                </a:solidFill>
                <a:highlight>
                  <a:schemeClr val="lt1"/>
                </a:highlight>
              </a:rPr>
              <a:t>조건에 해당되는 전체 태그 반환</a:t>
            </a:r>
            <a:endParaRPr sz="1800" b="1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800"/>
              <a:t>중복이 가능한 </a:t>
            </a:r>
            <a:r>
              <a:rPr lang="ko" sz="1800">
                <a:solidFill>
                  <a:srgbClr val="FF0000"/>
                </a:solidFill>
              </a:rPr>
              <a:t>class </a:t>
            </a:r>
            <a:r>
              <a:rPr lang="ko" sz="1800"/>
              <a:t> ➠  find_all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258" name="Google Shape;258;p4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요소 추출하기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43"/>
          <p:cNvGrpSpPr/>
          <p:nvPr/>
        </p:nvGrpSpPr>
        <p:grpSpPr>
          <a:xfrm>
            <a:off x="4181320" y="619505"/>
            <a:ext cx="4698738" cy="4107119"/>
            <a:chOff x="3981750" y="391350"/>
            <a:chExt cx="5009850" cy="4310126"/>
          </a:xfrm>
        </p:grpSpPr>
        <p:pic>
          <p:nvPicPr>
            <p:cNvPr id="260" name="Google Shape;260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81750" y="391350"/>
              <a:ext cx="5009850" cy="3671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81750" y="4215701"/>
              <a:ext cx="3133725" cy="485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requests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5505575" y="1111550"/>
            <a:ext cx="34512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웹 브라우저(클라이언트)를 통해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서버에 어떤 정보를 요청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하는 것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request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5"/>
          <p:cNvSpPr txBox="1">
            <a:spLocks noGrp="1"/>
          </p:cNvSpPr>
          <p:nvPr>
            <p:ph type="body" idx="1"/>
          </p:nvPr>
        </p:nvSpPr>
        <p:spPr>
          <a:xfrm>
            <a:off x="169950" y="3327225"/>
            <a:ext cx="30645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웹 브라우저(클라이언트)의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요청에 응답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하는것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386" y="1331095"/>
            <a:ext cx="3402341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250" y="1752050"/>
            <a:ext cx="188594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8132" y="745850"/>
            <a:ext cx="14859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5676" y="3012089"/>
            <a:ext cx="14859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1744" y="3929499"/>
            <a:ext cx="2286205" cy="8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requests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 요청</a:t>
            </a:r>
            <a:r>
              <a:rPr lang="ko" b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을 보내는 모듈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75" y="1965200"/>
            <a:ext cx="8698850" cy="179095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6"/>
          <p:cNvSpPr txBox="1"/>
          <p:nvPr/>
        </p:nvSpPr>
        <p:spPr>
          <a:xfrm>
            <a:off x="2502000" y="2762425"/>
            <a:ext cx="20700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</a:rPr>
              <a:t>➠ 상태 코드로 결과값 출력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import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88" y="932549"/>
            <a:ext cx="8196576" cy="379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import 문법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48"/>
          <p:cNvPicPr preferRelativeResize="0"/>
          <p:nvPr/>
        </p:nvPicPr>
        <p:blipFill rotWithShape="1">
          <a:blip r:embed="rId3">
            <a:alphaModFix/>
          </a:blip>
          <a:srcRect r="1864"/>
          <a:stretch/>
        </p:blipFill>
        <p:spPr>
          <a:xfrm>
            <a:off x="391050" y="1152475"/>
            <a:ext cx="8361899" cy="16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8"/>
          <p:cNvSpPr txBox="1">
            <a:spLocks noGrp="1"/>
          </p:cNvSpPr>
          <p:nvPr>
            <p:ph type="body" idx="1"/>
          </p:nvPr>
        </p:nvSpPr>
        <p:spPr>
          <a:xfrm>
            <a:off x="796925" y="2695275"/>
            <a:ext cx="74625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module name : 모듈의 이름</a:t>
            </a:r>
            <a:endParaRPr sz="20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module element : 불러올 모듈 요소(함수 등)</a:t>
            </a:r>
            <a:endParaRPr sz="20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nickname : 작성할 코드에 모듈 요소 이름 대신 넣을</a:t>
            </a:r>
            <a:r>
              <a:rPr lang="ko" sz="2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2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별명</a:t>
            </a:r>
            <a:r>
              <a:rPr lang="ko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600" b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alias)</a:t>
            </a:r>
            <a:endParaRPr sz="16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sz="20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8"/>
          <p:cNvSpPr/>
          <p:nvPr/>
        </p:nvSpPr>
        <p:spPr>
          <a:xfrm>
            <a:off x="3814975" y="1583775"/>
            <a:ext cx="406500" cy="358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8"/>
          <p:cNvSpPr/>
          <p:nvPr/>
        </p:nvSpPr>
        <p:spPr>
          <a:xfrm>
            <a:off x="6878781" y="2269919"/>
            <a:ext cx="406500" cy="358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3" name="Google Shape;30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50" y="4203425"/>
            <a:ext cx="8361900" cy="4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8"/>
          <p:cNvSpPr txBox="1"/>
          <p:nvPr/>
        </p:nvSpPr>
        <p:spPr>
          <a:xfrm>
            <a:off x="460967" y="4241125"/>
            <a:ext cx="7278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상태 코드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49" descr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100" y="1057275"/>
            <a:ext cx="6591800" cy="3606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상태 코드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1xx (정보)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: 요청을 받았으며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프로세스를 계속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한다.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2xx (성공)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요청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을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성공적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으로 받았으며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인식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했고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수용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하였다.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3xx (리다이렉션)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요청 완료를 위해 추가 작업 조치가 필요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하다.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4xx (클라이언트 오류)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요청의 문법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이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잘못되었거나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 요청을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처리할 수 없다.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5xx (서버 오류)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서버가 명백히 유효한 요청에 대해 충족을 실패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했다.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50"/>
          <p:cNvPicPr preferRelativeResize="0"/>
          <p:nvPr/>
        </p:nvPicPr>
        <p:blipFill rotWithShape="1">
          <a:blip r:embed="rId3">
            <a:alphaModFix/>
          </a:blip>
          <a:srcRect t="62682"/>
          <a:stretch/>
        </p:blipFill>
        <p:spPr>
          <a:xfrm>
            <a:off x="311700" y="4007350"/>
            <a:ext cx="8392699" cy="4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0"/>
          <p:cNvSpPr/>
          <p:nvPr/>
        </p:nvSpPr>
        <p:spPr>
          <a:xfrm>
            <a:off x="1136775" y="4112850"/>
            <a:ext cx="834600" cy="259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상태 코드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1"/>
          <p:cNvSpPr txBox="1">
            <a:spLocks noGrp="1"/>
          </p:cNvSpPr>
          <p:nvPr>
            <p:ph type="body" idx="1"/>
          </p:nvPr>
        </p:nvSpPr>
        <p:spPr>
          <a:xfrm>
            <a:off x="1308425" y="1152475"/>
            <a:ext cx="7602600" cy="3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666666"/>
                </a:solidFill>
                <a:highlight>
                  <a:srgbClr val="FFF2CC"/>
                </a:highlight>
                <a:latin typeface="Arial"/>
                <a:ea typeface="Arial"/>
                <a:cs typeface="Arial"/>
                <a:sym typeface="Arial"/>
              </a:rPr>
              <a:t>200 - 요청이 정상적으로 처리됨</a:t>
            </a:r>
            <a:endParaRPr sz="1600" b="1">
              <a:solidFill>
                <a:srgbClr val="666666"/>
              </a:solidFill>
              <a:highlight>
                <a:srgbClr val="FFF2CC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307</a:t>
            </a:r>
            <a:r>
              <a:rPr lang="ko" sz="16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임시로 페이지가 리다이렉트됨</a:t>
            </a:r>
            <a:endParaRPr sz="16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400</a:t>
            </a:r>
            <a:r>
              <a:rPr lang="ko" sz="16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클라이언트의 요청이 잘못된 구문으로 구성됨</a:t>
            </a:r>
            <a:endParaRPr sz="16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401</a:t>
            </a:r>
            <a:r>
              <a:rPr lang="ko" sz="16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접근이 허용되지 않음</a:t>
            </a:r>
            <a:endParaRPr sz="16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666666"/>
                </a:solidFill>
                <a:highlight>
                  <a:srgbClr val="CFE2F3"/>
                </a:highlight>
                <a:latin typeface="Arial"/>
                <a:ea typeface="Arial"/>
                <a:cs typeface="Arial"/>
                <a:sym typeface="Arial"/>
              </a:rPr>
              <a:t>404 - 지정된 URL을 처리하기 위한 자원이 존재하지 않음</a:t>
            </a:r>
            <a:endParaRPr sz="1600" b="1">
              <a:solidFill>
                <a:srgbClr val="666666"/>
              </a:solidFill>
              <a:highlight>
                <a:srgbClr val="CFE2F3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500</a:t>
            </a:r>
            <a:r>
              <a:rPr lang="ko" sz="16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서버 내부에러</a:t>
            </a:r>
            <a:endParaRPr sz="16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666666"/>
                </a:solidFill>
                <a:highlight>
                  <a:srgbClr val="F4CCCC"/>
                </a:highlight>
                <a:latin typeface="Arial"/>
                <a:ea typeface="Arial"/>
                <a:cs typeface="Arial"/>
                <a:sym typeface="Arial"/>
              </a:rPr>
              <a:t>503 - </a:t>
            </a:r>
            <a:r>
              <a:rPr lang="ko" sz="1600" b="1">
                <a:highlight>
                  <a:srgbClr val="F4CCCC"/>
                </a:highlight>
                <a:latin typeface="Arial"/>
                <a:ea typeface="Arial"/>
                <a:cs typeface="Arial"/>
                <a:sym typeface="Arial"/>
              </a:rPr>
              <a:t>서버가 오버로드되었거나 유지관리를 위해 다운되어 서버를 사용할 수 없음</a:t>
            </a:r>
            <a:endParaRPr sz="1600" b="1">
              <a:highlight>
                <a:srgbClr val="F4CCC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51"/>
          <p:cNvPicPr preferRelativeResize="0"/>
          <p:nvPr/>
        </p:nvPicPr>
        <p:blipFill rotWithShape="1">
          <a:blip r:embed="rId3">
            <a:alphaModFix/>
          </a:blip>
          <a:srcRect t="15987"/>
          <a:stretch/>
        </p:blipFill>
        <p:spPr>
          <a:xfrm>
            <a:off x="320688" y="1017450"/>
            <a:ext cx="938750" cy="11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1"/>
          <p:cNvPicPr preferRelativeResize="0"/>
          <p:nvPr/>
        </p:nvPicPr>
        <p:blipFill rotWithShape="1">
          <a:blip r:embed="rId4">
            <a:alphaModFix/>
          </a:blip>
          <a:srcRect t="15131"/>
          <a:stretch/>
        </p:blipFill>
        <p:spPr>
          <a:xfrm>
            <a:off x="237013" y="2335598"/>
            <a:ext cx="1106137" cy="11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1"/>
          <p:cNvPicPr preferRelativeResize="0"/>
          <p:nvPr/>
        </p:nvPicPr>
        <p:blipFill rotWithShape="1">
          <a:blip r:embed="rId5">
            <a:alphaModFix/>
          </a:blip>
          <a:srcRect t="18273"/>
          <a:stretch/>
        </p:blipFill>
        <p:spPr>
          <a:xfrm>
            <a:off x="271688" y="3653750"/>
            <a:ext cx="1036745" cy="11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2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selenium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크롤링 절차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어떤 정보를 수집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할 지를 정한다.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2. 정보가 있는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url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을 찾는다 (url : uniform resource location)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해당 페이지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에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접근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한다. (ex : www.naver.com)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4. 페이지내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원하는 정보가 있는지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어떠한 구조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로 되어있는지 살펴본다.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원하는 정보를 찾아 추출한다.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    → 추출이 잘 되지 않는다면 (HTML, CSS, selenium 방식 사용)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6. 맞으면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가져와서 데이터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를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활용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한다.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selenium 불러오기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53"/>
          <p:cNvPicPr preferRelativeResize="0"/>
          <p:nvPr/>
        </p:nvPicPr>
        <p:blipFill rotWithShape="1">
          <a:blip r:embed="rId3">
            <a:alphaModFix/>
          </a:blip>
          <a:srcRect l="1506" r="62618"/>
          <a:stretch/>
        </p:blipFill>
        <p:spPr>
          <a:xfrm>
            <a:off x="379525" y="1081850"/>
            <a:ext cx="3056776" cy="6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3"/>
          <p:cNvSpPr txBox="1">
            <a:spLocks noGrp="1"/>
          </p:cNvSpPr>
          <p:nvPr>
            <p:ph type="body" idx="1"/>
          </p:nvPr>
        </p:nvSpPr>
        <p:spPr>
          <a:xfrm>
            <a:off x="311700" y="1603146"/>
            <a:ext cx="85206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에러 메시지가 보이지 않는다면 selenium 라이브러리 불러오기 완료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53"/>
          <p:cNvPicPr preferRelativeResize="0"/>
          <p:nvPr/>
        </p:nvPicPr>
        <p:blipFill rotWithShape="1">
          <a:blip r:embed="rId4">
            <a:alphaModFix/>
          </a:blip>
          <a:srcRect l="795" r="70695"/>
          <a:stretch/>
        </p:blipFill>
        <p:spPr>
          <a:xfrm>
            <a:off x="379525" y="2142875"/>
            <a:ext cx="2429100" cy="6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3"/>
          <p:cNvSpPr txBox="1"/>
          <p:nvPr/>
        </p:nvSpPr>
        <p:spPr>
          <a:xfrm>
            <a:off x="379525" y="2736850"/>
            <a:ext cx="8452800" cy="20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! : 해당 명령어를 콘솔 창에서 실행하라는 의미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pip : 파이썬 라이브러리를 설치하기 위한 명령어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pip install 라이브러리 : 지정한 라이브러리가 컴퓨터에 설치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콘솔 창에서 실행할 때</a:t>
            </a:r>
            <a:r>
              <a:rPr lang="ko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는</a:t>
            </a:r>
            <a:r>
              <a:rPr lang="ko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! 기호 제외</a:t>
            </a:r>
            <a:r>
              <a:rPr lang="ko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하고</a:t>
            </a:r>
            <a:r>
              <a:rPr lang="ko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pip install 라이브러리</a:t>
            </a:r>
            <a:r>
              <a:rPr lang="ko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입력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15900" cy="3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find_element_by_id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id 속성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으로 요소를 하나 추출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find_element_by_class_name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클래스 이름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name에 해당하는 요소를 하나 추출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find_element_by_name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name속성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으로 요소를 하나 추출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find_element_by_css_selector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 선택자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 요소를 하나 추출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find_element_by_xpath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XPath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지정해 요소를 하나 추출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find_element_by_tag_name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태그 이름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name에 해당하는 요소를 하나 추출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find_element_by_link_text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링크 텍스트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 요소를 하나 추출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find_element_by_partial_link_text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링크의 자식요소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 포함돼 있는 </a:t>
            </a: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텍스트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 요소를 하나 추출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54" descr="selenium 이미지 검색결과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5526025" y="391350"/>
            <a:ext cx="3306275" cy="32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 sz="3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element에 접근하는 메소드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5"/>
          <p:cNvPicPr preferRelativeResize="0"/>
          <p:nvPr/>
        </p:nvPicPr>
        <p:blipFill rotWithShape="1">
          <a:blip r:embed="rId3">
            <a:alphaModFix amt="29000"/>
          </a:blip>
          <a:srcRect l="33024" t="40663" r="10736" b="4155"/>
          <a:stretch/>
        </p:blipFill>
        <p:spPr>
          <a:xfrm>
            <a:off x="176686" y="896128"/>
            <a:ext cx="4222817" cy="335124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크롤링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하나투어 자료 저장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롯데호텔 예약정보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신라호텔 자동 로그인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트립어드바이저 후기 크롤링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5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웹 크롤링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실전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6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크롤링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Part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Part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결과 ]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57"/>
          <p:cNvPicPr preferRelativeResize="0"/>
          <p:nvPr/>
        </p:nvPicPr>
        <p:blipFill rotWithShape="1">
          <a:blip r:embed="rId3">
            <a:alphaModFix/>
          </a:blip>
          <a:srcRect t="2326" b="55821"/>
          <a:stretch/>
        </p:blipFill>
        <p:spPr>
          <a:xfrm>
            <a:off x="566450" y="1698325"/>
            <a:ext cx="1565675" cy="15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7"/>
          <p:cNvPicPr preferRelativeResize="0"/>
          <p:nvPr/>
        </p:nvPicPr>
        <p:blipFill rotWithShape="1">
          <a:blip r:embed="rId4">
            <a:alphaModFix/>
          </a:blip>
          <a:srcRect l="1545" t="12441"/>
          <a:stretch/>
        </p:blipFill>
        <p:spPr>
          <a:xfrm>
            <a:off x="3287475" y="919725"/>
            <a:ext cx="5375925" cy="108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3821" y="2092479"/>
            <a:ext cx="5283249" cy="270917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7"/>
          <p:cNvSpPr/>
          <p:nvPr/>
        </p:nvSpPr>
        <p:spPr>
          <a:xfrm>
            <a:off x="3214694" y="1698325"/>
            <a:ext cx="2244300" cy="330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7"/>
          <p:cNvSpPr/>
          <p:nvPr/>
        </p:nvSpPr>
        <p:spPr>
          <a:xfrm>
            <a:off x="4255473" y="2709200"/>
            <a:ext cx="1381200" cy="227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Part 1 코드 미리보기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8"/>
          <p:cNvSpPr txBox="1">
            <a:spLocks noGrp="1"/>
          </p:cNvSpPr>
          <p:nvPr>
            <p:ph type="body" idx="1"/>
          </p:nvPr>
        </p:nvSpPr>
        <p:spPr>
          <a:xfrm>
            <a:off x="311700" y="1190850"/>
            <a:ext cx="5669400" cy="27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1  Import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2  Use Requests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3  Get html tags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4  Find ul tag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5  FindAll li tags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6  Print Data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700" y="1017450"/>
            <a:ext cx="4503626" cy="39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Part 1</a:t>
            </a:r>
            <a:endParaRPr/>
          </a:p>
        </p:txBody>
      </p:sp>
      <p:sp>
        <p:nvSpPr>
          <p:cNvPr id="386" name="Google Shape;386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1  Import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2  Use Requests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Arial"/>
                <a:ea typeface="Arial"/>
                <a:cs typeface="Arial"/>
                <a:sym typeface="Arial"/>
              </a:rPr>
              <a:t> 상태코드 200 : 서버가 요청을 제대로 처리했다. (성공)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175" y="3234850"/>
            <a:ext cx="6448249" cy="10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175" y="1608475"/>
            <a:ext cx="644825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Part 1</a:t>
            </a:r>
            <a:endParaRPr/>
          </a:p>
        </p:txBody>
      </p:sp>
      <p:sp>
        <p:nvSpPr>
          <p:cNvPr id="394" name="Google Shape;394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3  Get html tags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4  Find ul tag by class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5" name="Google Shape;395;p60"/>
          <p:cNvGrpSpPr/>
          <p:nvPr/>
        </p:nvGrpSpPr>
        <p:grpSpPr>
          <a:xfrm>
            <a:off x="1163571" y="1607656"/>
            <a:ext cx="5714366" cy="1200485"/>
            <a:chOff x="1078775" y="1686600"/>
            <a:chExt cx="5838134" cy="1342825"/>
          </a:xfrm>
        </p:grpSpPr>
        <p:pic>
          <p:nvPicPr>
            <p:cNvPr id="396" name="Google Shape;396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78775" y="1686600"/>
              <a:ext cx="5838134" cy="930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60"/>
            <p:cNvPicPr preferRelativeResize="0"/>
            <p:nvPr/>
          </p:nvPicPr>
          <p:blipFill rotWithShape="1">
            <a:blip r:embed="rId4">
              <a:alphaModFix/>
            </a:blip>
            <a:srcRect b="48070"/>
            <a:stretch/>
          </p:blipFill>
          <p:spPr>
            <a:xfrm>
              <a:off x="1225700" y="2589200"/>
              <a:ext cx="3429000" cy="440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8" name="Google Shape;39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3575" y="3398348"/>
            <a:ext cx="6090801" cy="15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Part 1</a:t>
            </a:r>
            <a:endParaRPr/>
          </a:p>
        </p:txBody>
      </p:sp>
      <p:sp>
        <p:nvSpPr>
          <p:cNvPr id="404" name="Google Shape;404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5  FindAll tags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b="1">
                <a:latin typeface="Arial"/>
                <a:ea typeface="Arial"/>
                <a:cs typeface="Arial"/>
                <a:sym typeface="Arial"/>
              </a:rPr>
              <a:t>그냥 print 하면 태그가 그대로 노출된다.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950" y="1588525"/>
            <a:ext cx="6443525" cy="23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Part 1</a:t>
            </a:r>
            <a:endParaRPr/>
          </a:p>
        </p:txBody>
      </p:sp>
      <p:sp>
        <p:nvSpPr>
          <p:cNvPr id="411" name="Google Shape;411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6  Print Data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.text</a:t>
            </a:r>
            <a:r>
              <a:rPr lang="ko" sz="1400" b="1">
                <a:latin typeface="Arial"/>
                <a:ea typeface="Arial"/>
                <a:cs typeface="Arial"/>
                <a:sym typeface="Arial"/>
              </a:rPr>
              <a:t> : 태그 내용만 보여준다.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550" y="1606775"/>
            <a:ext cx="5049650" cy="25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유튜브 패키지 다뤄보기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3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3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크롤링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Part 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Part 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결과 ]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64"/>
          <p:cNvPicPr preferRelativeResize="0"/>
          <p:nvPr/>
        </p:nvPicPr>
        <p:blipFill rotWithShape="1">
          <a:blip r:embed="rId3">
            <a:alphaModFix/>
          </a:blip>
          <a:srcRect l="1545" t="12441"/>
          <a:stretch/>
        </p:blipFill>
        <p:spPr>
          <a:xfrm>
            <a:off x="3287475" y="919725"/>
            <a:ext cx="5375925" cy="10842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4"/>
          <p:cNvSpPr/>
          <p:nvPr/>
        </p:nvSpPr>
        <p:spPr>
          <a:xfrm>
            <a:off x="5482101" y="1698325"/>
            <a:ext cx="2639700" cy="330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7" name="Google Shape;427;p64"/>
          <p:cNvPicPr preferRelativeResize="0"/>
          <p:nvPr/>
        </p:nvPicPr>
        <p:blipFill rotWithShape="1">
          <a:blip r:embed="rId4">
            <a:alphaModFix/>
          </a:blip>
          <a:srcRect t="3966"/>
          <a:stretch/>
        </p:blipFill>
        <p:spPr>
          <a:xfrm>
            <a:off x="550775" y="1698325"/>
            <a:ext cx="1353775" cy="19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7475" y="2203125"/>
            <a:ext cx="5365657" cy="25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4"/>
          <p:cNvSpPr/>
          <p:nvPr/>
        </p:nvSpPr>
        <p:spPr>
          <a:xfrm>
            <a:off x="4131844" y="2203125"/>
            <a:ext cx="1763700" cy="234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Part 2</a:t>
            </a:r>
            <a:endParaRPr/>
          </a:p>
        </p:txBody>
      </p:sp>
      <p:sp>
        <p:nvSpPr>
          <p:cNvPr id="435" name="Google Shape;435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- Find ul tag by id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950" y="1645500"/>
            <a:ext cx="7666776" cy="27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Part 2</a:t>
            </a:r>
            <a:endParaRPr/>
          </a:p>
        </p:txBody>
      </p:sp>
      <p:sp>
        <p:nvSpPr>
          <p:cNvPr id="442" name="Google Shape;442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- Print Data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963" y="1578100"/>
            <a:ext cx="745807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7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67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크롤링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Part 3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결과 ]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68"/>
          <p:cNvPicPr preferRelativeResize="0"/>
          <p:nvPr/>
        </p:nvPicPr>
        <p:blipFill rotWithShape="1">
          <a:blip r:embed="rId3">
            <a:alphaModFix/>
          </a:blip>
          <a:srcRect t="2324"/>
          <a:stretch/>
        </p:blipFill>
        <p:spPr>
          <a:xfrm>
            <a:off x="541775" y="1613400"/>
            <a:ext cx="1381125" cy="32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8"/>
          <p:cNvPicPr preferRelativeResize="0"/>
          <p:nvPr/>
        </p:nvPicPr>
        <p:blipFill rotWithShape="1">
          <a:blip r:embed="rId4">
            <a:alphaModFix/>
          </a:blip>
          <a:srcRect l="1545" t="12441"/>
          <a:stretch/>
        </p:blipFill>
        <p:spPr>
          <a:xfrm>
            <a:off x="3287475" y="919725"/>
            <a:ext cx="5375925" cy="108429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8"/>
          <p:cNvSpPr/>
          <p:nvPr/>
        </p:nvSpPr>
        <p:spPr>
          <a:xfrm>
            <a:off x="3214707" y="1698325"/>
            <a:ext cx="4814100" cy="330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9" name="Google Shape;45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4700" y="2171825"/>
            <a:ext cx="5375925" cy="27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코드 미리보기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5" name="Google Shape;46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400" y="1120025"/>
            <a:ext cx="4820900" cy="367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9"/>
          <p:cNvSpPr txBox="1">
            <a:spLocks noGrp="1"/>
          </p:cNvSpPr>
          <p:nvPr>
            <p:ph type="body" idx="1"/>
          </p:nvPr>
        </p:nvSpPr>
        <p:spPr>
          <a:xfrm>
            <a:off x="311700" y="1190850"/>
            <a:ext cx="5669400" cy="27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1  Webdriver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2  Import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3  Use BeautifulSoup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4  Select Tags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5  Print Data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webdriver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70"/>
          <p:cNvSpPr txBox="1"/>
          <p:nvPr/>
        </p:nvSpPr>
        <p:spPr>
          <a:xfrm>
            <a:off x="311700" y="1152489"/>
            <a:ext cx="8520600" cy="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2"/>
                </a:solidFill>
              </a:rPr>
              <a:t>웹 브라우저에서 </a:t>
            </a:r>
            <a:r>
              <a:rPr lang="ko" sz="1800" b="1" i="0" u="none" strike="noStrike" cap="none">
                <a:solidFill>
                  <a:schemeClr val="dk1"/>
                </a:solidFill>
              </a:rPr>
              <a:t>사람이 할 수 있는 일들을 코드를 통해 제어할 수 있는 라이브러리</a:t>
            </a:r>
            <a:endParaRPr sz="1800" b="1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사용 중인 웹 브라우저의 종류에 따라 제어하는 드라이버 필요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3" name="Google Shape;473;p70"/>
          <p:cNvGrpSpPr/>
          <p:nvPr/>
        </p:nvGrpSpPr>
        <p:grpSpPr>
          <a:xfrm>
            <a:off x="690898" y="2402227"/>
            <a:ext cx="7762205" cy="2148301"/>
            <a:chOff x="423750" y="2271038"/>
            <a:chExt cx="8296500" cy="2505600"/>
          </a:xfrm>
        </p:grpSpPr>
        <p:sp>
          <p:nvSpPr>
            <p:cNvPr id="474" name="Google Shape;474;p70"/>
            <p:cNvSpPr/>
            <p:nvPr/>
          </p:nvSpPr>
          <p:spPr>
            <a:xfrm>
              <a:off x="423750" y="2271038"/>
              <a:ext cx="8296500" cy="25056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5" name="Google Shape;475;p70"/>
            <p:cNvPicPr preferRelativeResize="0"/>
            <p:nvPr/>
          </p:nvPicPr>
          <p:blipFill rotWithShape="1">
            <a:blip r:embed="rId3">
              <a:alphaModFix/>
            </a:blip>
            <a:srcRect l="2588" t="16580" r="3980" b="21576"/>
            <a:stretch/>
          </p:blipFill>
          <p:spPr>
            <a:xfrm>
              <a:off x="802675" y="2421400"/>
              <a:ext cx="7538641" cy="220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6" name="Google Shape;476;p70"/>
          <p:cNvSpPr txBox="1"/>
          <p:nvPr/>
        </p:nvSpPr>
        <p:spPr>
          <a:xfrm>
            <a:off x="7496900" y="2280625"/>
            <a:ext cx="5337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rgbClr val="FF0000"/>
                </a:solidFill>
              </a:rPr>
              <a:t>✔︎</a:t>
            </a:r>
            <a:endParaRPr sz="4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크롬 드라이버 설치하기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71"/>
          <p:cNvSpPr txBox="1">
            <a:spLocks noGrp="1"/>
          </p:cNvSpPr>
          <p:nvPr>
            <p:ph type="body" idx="1"/>
          </p:nvPr>
        </p:nvSpPr>
        <p:spPr>
          <a:xfrm>
            <a:off x="5832275" y="1152475"/>
            <a:ext cx="3000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 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도움말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Chrome 정보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450"/>
            <a:ext cx="5452751" cy="3881524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71"/>
          <p:cNvSpPr/>
          <p:nvPr/>
        </p:nvSpPr>
        <p:spPr>
          <a:xfrm>
            <a:off x="7055675" y="1775563"/>
            <a:ext cx="553200" cy="6561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71"/>
          <p:cNvSpPr/>
          <p:nvPr/>
        </p:nvSpPr>
        <p:spPr>
          <a:xfrm>
            <a:off x="7055675" y="3402724"/>
            <a:ext cx="553200" cy="6561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450"/>
            <a:ext cx="5452751" cy="388969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7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크롬 드라이버 설치하기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72"/>
          <p:cNvSpPr txBox="1">
            <a:spLocks noGrp="1"/>
          </p:cNvSpPr>
          <p:nvPr>
            <p:ph type="body" idx="1"/>
          </p:nvPr>
        </p:nvSpPr>
        <p:spPr>
          <a:xfrm>
            <a:off x="5832275" y="1152475"/>
            <a:ext cx="3000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ko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Chrome 버전 확인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유튜브 저장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결과 ] 유튜브 영상 다운로드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075" y="1613625"/>
            <a:ext cx="2006200" cy="15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>
            <a:spLocks noGrp="1"/>
          </p:cNvSpPr>
          <p:nvPr>
            <p:ph type="body" idx="1"/>
          </p:nvPr>
        </p:nvSpPr>
        <p:spPr>
          <a:xfrm>
            <a:off x="311700" y="3220300"/>
            <a:ext cx="56694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1  Install pytube3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2  Import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3  Create Folder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4  Print Youtube Data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5  Download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850" y="268225"/>
            <a:ext cx="5265199" cy="45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73"/>
          <p:cNvPicPr preferRelativeResize="0"/>
          <p:nvPr/>
        </p:nvPicPr>
        <p:blipFill rotWithShape="1">
          <a:blip r:embed="rId3">
            <a:alphaModFix/>
          </a:blip>
          <a:srcRect l="8636" r="9031"/>
          <a:stretch/>
        </p:blipFill>
        <p:spPr>
          <a:xfrm>
            <a:off x="311700" y="1017450"/>
            <a:ext cx="5651424" cy="38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7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크롬 드라이버 설치하기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73"/>
          <p:cNvSpPr txBox="1">
            <a:spLocks noGrp="1"/>
          </p:cNvSpPr>
          <p:nvPr>
            <p:ph type="body" idx="1"/>
          </p:nvPr>
        </p:nvSpPr>
        <p:spPr>
          <a:xfrm>
            <a:off x="5832275" y="1152475"/>
            <a:ext cx="3000000" cy="30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해당 크롬 버전 설치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73"/>
          <p:cNvPicPr preferRelativeResize="0"/>
          <p:nvPr/>
        </p:nvPicPr>
        <p:blipFill rotWithShape="1">
          <a:blip r:embed="rId3">
            <a:alphaModFix/>
          </a:blip>
          <a:srcRect l="43539" t="81798" r="17268"/>
          <a:stretch/>
        </p:blipFill>
        <p:spPr>
          <a:xfrm>
            <a:off x="2509400" y="4031575"/>
            <a:ext cx="3515024" cy="925051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1" name="Google Shape;501;p73"/>
          <p:cNvPicPr preferRelativeResize="0"/>
          <p:nvPr/>
        </p:nvPicPr>
        <p:blipFill rotWithShape="1">
          <a:blip r:embed="rId4">
            <a:alphaModFix/>
          </a:blip>
          <a:srcRect r="813" b="2733"/>
          <a:stretch/>
        </p:blipFill>
        <p:spPr>
          <a:xfrm>
            <a:off x="311700" y="1017450"/>
            <a:ext cx="5873298" cy="399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크롬 드라이버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selenium의 webdriver를 통해 파이썬에서 크롬 브라우저를 제어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할 수 있게 해줌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driver = webdriver.Chrome(‘</a:t>
            </a:r>
            <a:r>
              <a:rPr lang="ko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크롬 드라이버 경로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')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크롬 드라이버의 경로를 올바르게 입력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된 경우 크롬 브라우저가 열림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425" y="2992150"/>
            <a:ext cx="7727175" cy="7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URL에 접근하는 메소드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driver.get(url)</a:t>
            </a:r>
            <a:endParaRPr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626A4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ko" sz="1400">
                <a:solidFill>
                  <a:srgbClr val="383A42"/>
                </a:solidFill>
                <a:latin typeface="Arial"/>
                <a:ea typeface="Arial"/>
                <a:cs typeface="Arial"/>
                <a:sym typeface="Arial"/>
              </a:rPr>
              <a:t> selenium </a:t>
            </a:r>
            <a:r>
              <a:rPr lang="ko" sz="1400">
                <a:solidFill>
                  <a:srgbClr val="A626A4"/>
                </a:solidFill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lang="ko" sz="1400">
                <a:solidFill>
                  <a:srgbClr val="383A42"/>
                </a:solidFill>
                <a:latin typeface="Arial"/>
                <a:ea typeface="Arial"/>
                <a:cs typeface="Arial"/>
                <a:sym typeface="Arial"/>
              </a:rPr>
              <a:t> webdriver</a:t>
            </a:r>
            <a:endParaRPr sz="1400">
              <a:solidFill>
                <a:srgbClr val="383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83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383A42"/>
                </a:solidFill>
                <a:latin typeface="Arial"/>
                <a:ea typeface="Arial"/>
                <a:cs typeface="Arial"/>
                <a:sym typeface="Arial"/>
              </a:rPr>
              <a:t>driver = webdriver.Chrome(</a:t>
            </a:r>
            <a:r>
              <a:rPr lang="ko" sz="1400">
                <a:solidFill>
                  <a:srgbClr val="009E25"/>
                </a:solidFill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ko" sz="1400">
                <a:solidFill>
                  <a:srgbClr val="009E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chromedriver 위치’</a:t>
            </a:r>
            <a:r>
              <a:rPr lang="ko" sz="1400">
                <a:solidFill>
                  <a:srgbClr val="383A4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383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83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i="1">
                <a:solidFill>
                  <a:srgbClr val="A0A1A7"/>
                </a:solidFill>
                <a:latin typeface="Arial"/>
                <a:ea typeface="Arial"/>
                <a:cs typeface="Arial"/>
                <a:sym typeface="Arial"/>
              </a:rPr>
              <a:t># url에 접근한다.</a:t>
            </a:r>
            <a:endParaRPr sz="1400" i="1">
              <a:solidFill>
                <a:srgbClr val="A0A1A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383A42"/>
                </a:solidFill>
                <a:latin typeface="Arial"/>
                <a:ea typeface="Arial"/>
                <a:cs typeface="Arial"/>
                <a:sym typeface="Arial"/>
              </a:rPr>
              <a:t>driver.get(</a:t>
            </a:r>
            <a:r>
              <a:rPr lang="ko" sz="1400">
                <a:solidFill>
                  <a:srgbClr val="009E25"/>
                </a:solidFill>
                <a:latin typeface="Arial"/>
                <a:ea typeface="Arial"/>
                <a:cs typeface="Arial"/>
                <a:sym typeface="Arial"/>
              </a:rPr>
              <a:t>'https://www.naver.com’</a:t>
            </a:r>
            <a:r>
              <a:rPr lang="ko" sz="1400">
                <a:solidFill>
                  <a:srgbClr val="383A4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383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400" y="1556600"/>
            <a:ext cx="4401900" cy="260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</a:t>
            </a:r>
            <a:endParaRPr/>
          </a:p>
        </p:txBody>
      </p:sp>
      <p:sp>
        <p:nvSpPr>
          <p:cNvPr id="521" name="Google Shape;521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1  Import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2  Use Webdriver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1715875"/>
            <a:ext cx="67818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100" y="2944188"/>
            <a:ext cx="678180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</a:t>
            </a:r>
            <a:endParaRPr/>
          </a:p>
        </p:txBody>
      </p:sp>
      <p:sp>
        <p:nvSpPr>
          <p:cNvPr id="529" name="Google Shape;529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3  Use BeautifulSoup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588" y="1591593"/>
            <a:ext cx="680085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588" y="2692168"/>
            <a:ext cx="6736825" cy="21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</a:t>
            </a:r>
            <a:endParaRPr/>
          </a:p>
        </p:txBody>
      </p:sp>
      <p:sp>
        <p:nvSpPr>
          <p:cNvPr id="537" name="Google Shape;537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4  Select Tags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29225"/>
            <a:ext cx="4260300" cy="297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452" y="947675"/>
            <a:ext cx="4146848" cy="38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79"/>
          <p:cNvPicPr preferRelativeResize="0"/>
          <p:nvPr/>
        </p:nvPicPr>
        <p:blipFill rotWithShape="1">
          <a:blip r:embed="rId3">
            <a:alphaModFix amt="21000"/>
          </a:blip>
          <a:srcRect l="11507" t="12475" r="11722" b="13925"/>
          <a:stretch/>
        </p:blipFill>
        <p:spPr>
          <a:xfrm>
            <a:off x="4347000" y="403075"/>
            <a:ext cx="4713900" cy="4514824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select()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34500" cy="3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HTML 내에서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특정 부분의 데이터 추출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할 때 사용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추출한 결과는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리스트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로 반환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soup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" sz="1400">
                <a:solidFill>
                  <a:srgbClr val="DF4A68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>
                <a:solidFill>
                  <a:srgbClr val="60911B"/>
                </a:solidFill>
                <a:latin typeface="Arial"/>
                <a:ea typeface="Arial"/>
                <a:cs typeface="Arial"/>
                <a:sym typeface="Arial"/>
              </a:rPr>
              <a:t>'태그명'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soup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" sz="1400">
                <a:solidFill>
                  <a:srgbClr val="DF4A68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>
                <a:solidFill>
                  <a:srgbClr val="60911B"/>
                </a:solidFill>
                <a:latin typeface="Arial"/>
                <a:ea typeface="Arial"/>
                <a:cs typeface="Arial"/>
                <a:sym typeface="Arial"/>
              </a:rPr>
              <a:t>'.클래스명'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     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클래스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는 </a:t>
            </a:r>
            <a:r>
              <a:rPr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여러 개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사용 가능하나,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soup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" sz="1400">
                <a:solidFill>
                  <a:srgbClr val="DF4A68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>
                <a:solidFill>
                  <a:srgbClr val="60911B"/>
                </a:solidFill>
                <a:latin typeface="Arial"/>
                <a:ea typeface="Arial"/>
                <a:cs typeface="Arial"/>
                <a:sym typeface="Arial"/>
              </a:rPr>
              <a:t>'#아이디명'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아이디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는 </a:t>
            </a:r>
            <a:r>
              <a:rPr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한 개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만 사용 가능함 =&gt; </a:t>
            </a:r>
            <a:r>
              <a:rPr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선택하기 좋음</a:t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soup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" sz="1400">
                <a:solidFill>
                  <a:srgbClr val="DF4A68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>
                <a:solidFill>
                  <a:srgbClr val="60911B"/>
                </a:solidFill>
                <a:latin typeface="Arial"/>
                <a:ea typeface="Arial"/>
                <a:cs typeface="Arial"/>
                <a:sym typeface="Arial"/>
              </a:rPr>
              <a:t>'상위태그명.클래스명 &gt; 하위태그명'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바로 아래의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자식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태그를 선택시에는 </a:t>
            </a:r>
            <a:r>
              <a:rPr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기호를 사용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soup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" sz="1400">
                <a:solidFill>
                  <a:srgbClr val="DF4A68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>
                <a:solidFill>
                  <a:srgbClr val="60911B"/>
                </a:solidFill>
                <a:latin typeface="Arial"/>
                <a:ea typeface="Arial"/>
                <a:cs typeface="Arial"/>
                <a:sym typeface="Arial"/>
              </a:rPr>
              <a:t>'상위태그명.클래스명 하위태그명'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아래의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자손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태그를 선택시에는 </a:t>
            </a:r>
            <a:r>
              <a:rPr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띄어쓰기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사용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select() 데이터 추출하기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80"/>
          <p:cNvSpPr/>
          <p:nvPr/>
        </p:nvSpPr>
        <p:spPr>
          <a:xfrm>
            <a:off x="4058701" y="2518031"/>
            <a:ext cx="420300" cy="342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p80"/>
          <p:cNvPicPr preferRelativeResize="0"/>
          <p:nvPr/>
        </p:nvPicPr>
        <p:blipFill rotWithShape="1">
          <a:blip r:embed="rId3">
            <a:alphaModFix/>
          </a:blip>
          <a:srcRect b="49538"/>
          <a:stretch/>
        </p:blipFill>
        <p:spPr>
          <a:xfrm>
            <a:off x="850675" y="1128975"/>
            <a:ext cx="6677025" cy="124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013" y="2981450"/>
            <a:ext cx="741997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</a:t>
            </a:r>
            <a:endParaRPr/>
          </a:p>
        </p:txBody>
      </p:sp>
      <p:sp>
        <p:nvSpPr>
          <p:cNvPr id="560" name="Google Shape;560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12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5  Print Data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725" y="915500"/>
            <a:ext cx="5259576" cy="38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1"/>
          <p:cNvSpPr txBox="1"/>
          <p:nvPr/>
        </p:nvSpPr>
        <p:spPr>
          <a:xfrm>
            <a:off x="311700" y="1733900"/>
            <a:ext cx="3282900" cy="8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.text </a:t>
            </a:r>
            <a:r>
              <a:rPr lang="ko" b="1">
                <a:solidFill>
                  <a:schemeClr val="dk2"/>
                </a:solidFill>
              </a:rPr>
              <a:t> : html 코드를 제외하고  </a:t>
            </a:r>
            <a:endParaRPr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            내용만 보여줌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</a:t>
            </a:r>
            <a:endParaRPr/>
          </a:p>
        </p:txBody>
      </p:sp>
      <p:sp>
        <p:nvSpPr>
          <p:cNvPr id="568" name="Google Shape;568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12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5  Print Data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82"/>
          <p:cNvSpPr txBox="1"/>
          <p:nvPr/>
        </p:nvSpPr>
        <p:spPr>
          <a:xfrm>
            <a:off x="311700" y="1733900"/>
            <a:ext cx="3282900" cy="8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list[start:last]</a:t>
            </a:r>
            <a:r>
              <a:rPr lang="ko" b="1">
                <a:solidFill>
                  <a:schemeClr val="dk2"/>
                </a:solidFill>
              </a:rPr>
              <a:t> : 필요한 부분만 반환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0" name="Google Shape;57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725" y="915500"/>
            <a:ext cx="5259575" cy="22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유튜브</a:t>
            </a:r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1  Install pytube3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2  Import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675" y="1652794"/>
            <a:ext cx="7429500" cy="13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875" y="3589600"/>
            <a:ext cx="72771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3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83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롯데호텔 예약 정보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롯데호텔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84"/>
          <p:cNvSpPr txBox="1">
            <a:spLocks noGrp="1"/>
          </p:cNvSpPr>
          <p:nvPr>
            <p:ph type="body" idx="1"/>
          </p:nvPr>
        </p:nvSpPr>
        <p:spPr>
          <a:xfrm>
            <a:off x="311700" y="1152488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결과 ]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제목 : 롯데호텔 리워즈 Exclusive 스위트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날짜 : 2019-09-10  ~  2020-03-30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가격 :   ~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제목 : [홈페이지 전용] 스위트 룸  특별 요금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날짜 : 2017-03-03  ~  2021-01-04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가격 : 560,000  ~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975" y="945499"/>
            <a:ext cx="3737326" cy="38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롯데호텔 코드 미리보기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9" name="Google Shape;58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775" y="1095750"/>
            <a:ext cx="5104375" cy="3711124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85"/>
          <p:cNvSpPr txBox="1">
            <a:spLocks noGrp="1"/>
          </p:cNvSpPr>
          <p:nvPr>
            <p:ph type="body" idx="1"/>
          </p:nvPr>
        </p:nvSpPr>
        <p:spPr>
          <a:xfrm>
            <a:off x="311700" y="1277725"/>
            <a:ext cx="5669400" cy="27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1  Import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2  Webdriver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3  BeautifulSoup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4  Select Tags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5  Print Data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롯데호텔 </a:t>
            </a:r>
            <a:endParaRPr/>
          </a:p>
        </p:txBody>
      </p:sp>
      <p:sp>
        <p:nvSpPr>
          <p:cNvPr id="596" name="Google Shape;596;p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1  Import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2  Webdriver</a:t>
            </a:r>
            <a:endParaRPr/>
          </a:p>
        </p:txBody>
      </p:sp>
      <p:pic>
        <p:nvPicPr>
          <p:cNvPr id="597" name="Google Shape;59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725" y="1695388"/>
            <a:ext cx="72199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725" y="3215513"/>
            <a:ext cx="721995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롯데호텔 </a:t>
            </a:r>
            <a:endParaRPr/>
          </a:p>
        </p:txBody>
      </p:sp>
      <p:sp>
        <p:nvSpPr>
          <p:cNvPr id="604" name="Google Shape;604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3  BeautifulSoup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87"/>
          <p:cNvSpPr/>
          <p:nvPr/>
        </p:nvSpPr>
        <p:spPr>
          <a:xfrm>
            <a:off x="1564825" y="3638775"/>
            <a:ext cx="2123400" cy="199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6" name="Google Shape;60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38" y="2795164"/>
            <a:ext cx="6638925" cy="208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525" y="1588788"/>
            <a:ext cx="6638925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7"/>
          <p:cNvSpPr/>
          <p:nvPr/>
        </p:nvSpPr>
        <p:spPr>
          <a:xfrm>
            <a:off x="3046200" y="4031750"/>
            <a:ext cx="3788400" cy="25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롯데호텔 </a:t>
            </a:r>
            <a:endParaRPr/>
          </a:p>
        </p:txBody>
      </p:sp>
      <p:sp>
        <p:nvSpPr>
          <p:cNvPr id="614" name="Google Shape;614;p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4  Select Tags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" name="Google Shape;61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125" y="1666363"/>
            <a:ext cx="744855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88"/>
          <p:cNvSpPr txBox="1"/>
          <p:nvPr/>
        </p:nvSpPr>
        <p:spPr>
          <a:xfrm>
            <a:off x="1163125" y="3447475"/>
            <a:ext cx="70125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내용물만 출력하기 위해 .text 붙여주기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617" name="Google Shape;61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413" y="3854488"/>
            <a:ext cx="74199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롯데호텔 </a:t>
            </a:r>
            <a:endParaRPr/>
          </a:p>
        </p:txBody>
      </p:sp>
      <p:sp>
        <p:nvSpPr>
          <p:cNvPr id="623" name="Google Shape;623;p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5  Print Data 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875" y="1661275"/>
            <a:ext cx="74295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0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90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하나투어 자료 저장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Extra Step Make directory and download Image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9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이미지 저장방법 </a:t>
            </a:r>
            <a:endParaRPr/>
          </a:p>
        </p:txBody>
      </p:sp>
      <p:pic>
        <p:nvPicPr>
          <p:cNvPr id="637" name="Google Shape;63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725" y="1567625"/>
            <a:ext cx="6129625" cy="30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91"/>
          <p:cNvSpPr txBox="1">
            <a:spLocks noGrp="1"/>
          </p:cNvSpPr>
          <p:nvPr>
            <p:ph type="body" idx="1"/>
          </p:nvPr>
        </p:nvSpPr>
        <p:spPr>
          <a:xfrm>
            <a:off x="311700" y="4676350"/>
            <a:ext cx="88080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 찾는 법 : google 접속 -&gt; 세종대학교로 검색 -&gt; 이미지 탭 -&gt; 이미지 우클릭 -&gt; 이미지 주소 복사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하나투어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결과 ]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00" y="1749575"/>
            <a:ext cx="3940786" cy="22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602" y="1749575"/>
            <a:ext cx="4509049" cy="22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3  Create Folder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os.makedirs(“경로”)</a:t>
            </a:r>
            <a:r>
              <a:rPr lang="ko" sz="1400" b="1">
                <a:latin typeface="Arial"/>
                <a:ea typeface="Arial"/>
                <a:cs typeface="Arial"/>
                <a:sym typeface="Arial"/>
              </a:rPr>
              <a:t> : 해당 경로에 폴더를 만드는 명령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  			   f-string </a:t>
            </a:r>
            <a:r>
              <a:rPr lang="ko" sz="1400" b="1">
                <a:latin typeface="Arial"/>
                <a:ea typeface="Arial"/>
                <a:cs typeface="Arial"/>
                <a:sym typeface="Arial"/>
              </a:rPr>
              <a:t>: 파이썬 3.6이상에서는 format 문자열을 접두사 f를 붙여 사용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Arial"/>
                <a:ea typeface="Arial"/>
                <a:cs typeface="Arial"/>
                <a:sym typeface="Arial"/>
              </a:rPr>
              <a:t> f“문자열{변수명}내용”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811" y="1742523"/>
            <a:ext cx="6814375" cy="153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유튜브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하나투어 코드 미리보기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93"/>
          <p:cNvSpPr txBox="1">
            <a:spLocks noGrp="1"/>
          </p:cNvSpPr>
          <p:nvPr>
            <p:ph type="body" idx="1"/>
          </p:nvPr>
        </p:nvSpPr>
        <p:spPr>
          <a:xfrm>
            <a:off x="311700" y="1277725"/>
            <a:ext cx="56694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1  Import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2  Requests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3  BeautifulSoup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4  Select Tags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5  Clean Tags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6  Create Folder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7  Save Image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8  Save Text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3" name="Google Shape;65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92925"/>
            <a:ext cx="4196851" cy="37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하나투어 </a:t>
            </a:r>
            <a:endParaRPr/>
          </a:p>
        </p:txBody>
      </p:sp>
      <p:sp>
        <p:nvSpPr>
          <p:cNvPr id="659" name="Google Shape;659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1  Import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2  Requests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0" name="Google Shape;66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700" y="1647913"/>
            <a:ext cx="68865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950" y="3596413"/>
            <a:ext cx="68961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3  BeautifulSoup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9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하나투어 </a:t>
            </a:r>
            <a:endParaRPr/>
          </a:p>
        </p:txBody>
      </p:sp>
      <p:pic>
        <p:nvPicPr>
          <p:cNvPr id="668" name="Google Shape;66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100" y="1666338"/>
            <a:ext cx="72485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5"/>
          <p:cNvPicPr preferRelativeResize="0"/>
          <p:nvPr/>
        </p:nvPicPr>
        <p:blipFill rotWithShape="1">
          <a:blip r:embed="rId4">
            <a:alphaModFix/>
          </a:blip>
          <a:srcRect b="13397"/>
          <a:stretch/>
        </p:blipFill>
        <p:spPr>
          <a:xfrm>
            <a:off x="1274025" y="2342625"/>
            <a:ext cx="7229475" cy="24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4  Select Tags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9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하나투어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6" name="Google Shape;67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25" y="1689813"/>
            <a:ext cx="8086725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5  Clean Tags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2" name="Google Shape;68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938" y="1688794"/>
            <a:ext cx="7107825" cy="259180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97"/>
          <p:cNvSpPr txBox="1">
            <a:spLocks noGrp="1"/>
          </p:cNvSpPr>
          <p:nvPr>
            <p:ph type="body" idx="1"/>
          </p:nvPr>
        </p:nvSpPr>
        <p:spPr>
          <a:xfrm>
            <a:off x="5203266" y="2183546"/>
            <a:ext cx="23664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400" b="1">
                <a:latin typeface="Arial"/>
                <a:ea typeface="Arial"/>
                <a:cs typeface="Arial"/>
                <a:sym typeface="Arial"/>
              </a:rPr>
              <a:t>태그 내용 표시 : </a:t>
            </a: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.text</a:t>
            </a:r>
            <a:r>
              <a:rPr lang="ko" sz="1400" b="1">
                <a:latin typeface="Arial"/>
                <a:ea typeface="Arial"/>
                <a:cs typeface="Arial"/>
                <a:sym typeface="Arial"/>
              </a:rPr>
              <a:t>  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하나투어 </a:t>
            </a:r>
            <a:endParaRPr/>
          </a:p>
        </p:txBody>
      </p:sp>
      <p:sp>
        <p:nvSpPr>
          <p:cNvPr id="685" name="Google Shape;685;p97"/>
          <p:cNvSpPr txBox="1"/>
          <p:nvPr/>
        </p:nvSpPr>
        <p:spPr>
          <a:xfrm>
            <a:off x="5034300" y="1856007"/>
            <a:ext cx="28872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b="1">
                <a:solidFill>
                  <a:schemeClr val="dk2"/>
                </a:solidFill>
              </a:rPr>
              <a:t>이미지 태그 주소 : </a:t>
            </a:r>
            <a:r>
              <a:rPr lang="ko" b="1">
                <a:solidFill>
                  <a:schemeClr val="dk1"/>
                </a:solidFill>
              </a:rPr>
              <a:t>.get(“src”)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6  Create Folder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98"/>
          <p:cNvSpPr txBox="1">
            <a:spLocks noGrp="1"/>
          </p:cNvSpPr>
          <p:nvPr>
            <p:ph type="body" idx="1"/>
          </p:nvPr>
        </p:nvSpPr>
        <p:spPr>
          <a:xfrm>
            <a:off x="1216125" y="2774425"/>
            <a:ext cx="5669400" cy="12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os.path.expanduser(“~”) </a:t>
            </a:r>
            <a:r>
              <a:rPr lang="ko" sz="1400" b="1">
                <a:latin typeface="Arial"/>
                <a:ea typeface="Arial"/>
                <a:cs typeface="Arial"/>
                <a:sym typeface="Arial"/>
              </a:rPr>
              <a:t>: 사용자 폴더 경로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os.path.exists(주소) </a:t>
            </a:r>
            <a:r>
              <a:rPr lang="ko" sz="1400" b="1">
                <a:latin typeface="Arial"/>
                <a:ea typeface="Arial"/>
                <a:cs typeface="Arial"/>
                <a:sym typeface="Arial"/>
              </a:rPr>
              <a:t>: 경로 확인 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400" b="1"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os.makedirs(주소) </a:t>
            </a:r>
            <a:r>
              <a:rPr lang="ko" sz="1400" b="1">
                <a:latin typeface="Arial"/>
                <a:ea typeface="Arial"/>
                <a:cs typeface="Arial"/>
                <a:sym typeface="Arial"/>
              </a:rPr>
              <a:t>: 폴더 생성 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하나투어 </a:t>
            </a:r>
            <a:endParaRPr/>
          </a:p>
        </p:txBody>
      </p:sp>
      <p:pic>
        <p:nvPicPr>
          <p:cNvPr id="693" name="Google Shape;69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88" y="1776413"/>
            <a:ext cx="797242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7  Save Image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99"/>
          <p:cNvSpPr txBox="1">
            <a:spLocks noGrp="1"/>
          </p:cNvSpPr>
          <p:nvPr>
            <p:ph type="body" idx="1"/>
          </p:nvPr>
        </p:nvSpPr>
        <p:spPr>
          <a:xfrm>
            <a:off x="1209675" y="4352125"/>
            <a:ext cx="67314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request.urlretrieve(이미지 주소, 저장될 이름)</a:t>
            </a:r>
            <a:r>
              <a:rPr lang="ko" sz="1400" b="1">
                <a:latin typeface="Arial"/>
                <a:ea typeface="Arial"/>
                <a:cs typeface="Arial"/>
                <a:sym typeface="Arial"/>
              </a:rPr>
              <a:t> : 이미지 저장 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0" name="Google Shape;70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675" y="1645238"/>
            <a:ext cx="6877050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9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하나투어 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8  Save Text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100"/>
          <p:cNvSpPr txBox="1">
            <a:spLocks noGrp="1"/>
          </p:cNvSpPr>
          <p:nvPr>
            <p:ph type="body" idx="1"/>
          </p:nvPr>
        </p:nvSpPr>
        <p:spPr>
          <a:xfrm>
            <a:off x="1266825" y="3726125"/>
            <a:ext cx="62733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open(“파일주소”,“</a:t>
            </a:r>
            <a:r>
              <a:rPr lang="ko" sz="14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”)</a:t>
            </a:r>
            <a:r>
              <a:rPr lang="ko" sz="1400" b="1">
                <a:latin typeface="Arial"/>
                <a:ea typeface="Arial"/>
                <a:cs typeface="Arial"/>
                <a:sym typeface="Arial"/>
              </a:rPr>
              <a:t> : 해당 주소에 파일 열기 (파일 없을시 생성) 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rPr lang="ko" sz="1400" b="1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ko" sz="1400" b="1">
                <a:latin typeface="Arial"/>
                <a:ea typeface="Arial"/>
                <a:cs typeface="Arial"/>
                <a:sym typeface="Arial"/>
              </a:rPr>
              <a:t>” : 읽기모드          “</a:t>
            </a: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ko" sz="1400" b="1">
                <a:latin typeface="Arial"/>
                <a:ea typeface="Arial"/>
                <a:cs typeface="Arial"/>
                <a:sym typeface="Arial"/>
              </a:rPr>
              <a:t>” : 쓰기모드             “</a:t>
            </a: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ko" sz="1400" b="1">
                <a:latin typeface="Arial"/>
                <a:ea typeface="Arial"/>
                <a:cs typeface="Arial"/>
                <a:sym typeface="Arial"/>
              </a:rPr>
              <a:t>” : 추가모드 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Google Shape;70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949" y="1651781"/>
            <a:ext cx="6915150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10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하나투어 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1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01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신라호텔 자동 로그인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0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신라호텔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결과 ]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로그인 페이지로 이동하여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자동으로 정보를 입력하고 로그인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000" y="1229088"/>
            <a:ext cx="4553301" cy="32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유튜브</a:t>
            </a:r>
            <a:endParaRPr/>
          </a:p>
        </p:txBody>
      </p:sp>
      <p:sp>
        <p:nvSpPr>
          <p:cNvPr id="154" name="Google Shape;15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4  Print Youtube Data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725" y="1269977"/>
            <a:ext cx="3148576" cy="3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00" y="1710450"/>
            <a:ext cx="5052789" cy="30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0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신라호텔 로그인</a:t>
            </a:r>
            <a:endParaRPr/>
          </a:p>
        </p:txBody>
      </p:sp>
      <p:sp>
        <p:nvSpPr>
          <p:cNvPr id="728" name="Google Shape;728;p103"/>
          <p:cNvSpPr txBox="1">
            <a:spLocks noGrp="1"/>
          </p:cNvSpPr>
          <p:nvPr>
            <p:ph type="body" idx="1"/>
          </p:nvPr>
        </p:nvSpPr>
        <p:spPr>
          <a:xfrm>
            <a:off x="311700" y="1277725"/>
            <a:ext cx="5669400" cy="27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1  Import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2  Webdriver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3  Click CheckBox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4  Send_keys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5  Click login Button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9" name="Google Shape;72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525" y="396838"/>
            <a:ext cx="4552774" cy="452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0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신라호텔 </a:t>
            </a:r>
            <a:endParaRPr/>
          </a:p>
        </p:txBody>
      </p:sp>
      <p:sp>
        <p:nvSpPr>
          <p:cNvPr id="735" name="Google Shape;735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1  Import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2  Webdriver</a:t>
            </a:r>
            <a:endParaRPr/>
          </a:p>
        </p:txBody>
      </p:sp>
      <p:pic>
        <p:nvPicPr>
          <p:cNvPr id="736" name="Google Shape;73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375" y="1705200"/>
            <a:ext cx="7521749" cy="365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363" y="2921038"/>
            <a:ext cx="745807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신라호텔 </a:t>
            </a:r>
            <a:endParaRPr/>
          </a:p>
        </p:txBody>
      </p:sp>
      <p:sp>
        <p:nvSpPr>
          <p:cNvPr id="743" name="Google Shape;743;p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3  Click Check Box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4" name="Google Shape;74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838" y="2325050"/>
            <a:ext cx="4248175" cy="100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075" y="3663988"/>
            <a:ext cx="4257675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05"/>
          <p:cNvSpPr txBox="1">
            <a:spLocks noGrp="1"/>
          </p:cNvSpPr>
          <p:nvPr>
            <p:ph type="body" idx="1"/>
          </p:nvPr>
        </p:nvSpPr>
        <p:spPr>
          <a:xfrm>
            <a:off x="4431413" y="1603950"/>
            <a:ext cx="4401000" cy="5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F12키를 눌러 클릭할 대상을 선택한다. </a:t>
            </a:r>
            <a:endParaRPr/>
          </a:p>
        </p:txBody>
      </p:sp>
      <p:grpSp>
        <p:nvGrpSpPr>
          <p:cNvPr id="747" name="Google Shape;747;p105"/>
          <p:cNvGrpSpPr/>
          <p:nvPr/>
        </p:nvGrpSpPr>
        <p:grpSpPr>
          <a:xfrm>
            <a:off x="449250" y="1598417"/>
            <a:ext cx="3820325" cy="3136333"/>
            <a:chOff x="449250" y="1598417"/>
            <a:chExt cx="3820325" cy="3136333"/>
          </a:xfrm>
        </p:grpSpPr>
        <p:grpSp>
          <p:nvGrpSpPr>
            <p:cNvPr id="748" name="Google Shape;748;p105"/>
            <p:cNvGrpSpPr/>
            <p:nvPr/>
          </p:nvGrpSpPr>
          <p:grpSpPr>
            <a:xfrm>
              <a:off x="449250" y="1598417"/>
              <a:ext cx="3820325" cy="3136333"/>
              <a:chOff x="352200" y="1598417"/>
              <a:chExt cx="3820325" cy="3136333"/>
            </a:xfrm>
          </p:grpSpPr>
          <p:pic>
            <p:nvPicPr>
              <p:cNvPr id="749" name="Google Shape;749;p10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52200" y="1598417"/>
                <a:ext cx="3820325" cy="19466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0" name="Google Shape;750;p10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52200" y="2670700"/>
                <a:ext cx="3820324" cy="2064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751" name="Google Shape;751;p105"/>
            <p:cNvCxnSpPr/>
            <p:nvPr/>
          </p:nvCxnSpPr>
          <p:spPr>
            <a:xfrm>
              <a:off x="1067525" y="1989475"/>
              <a:ext cx="81300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0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신라호텔 </a:t>
            </a:r>
            <a:endParaRPr/>
          </a:p>
        </p:txBody>
      </p:sp>
      <p:sp>
        <p:nvSpPr>
          <p:cNvPr id="757" name="Google Shape;757;p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4  Send_keys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8" name="Google Shape;75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850" y="1640869"/>
            <a:ext cx="5087450" cy="285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9" name="Google Shape;759;p106"/>
          <p:cNvGrpSpPr/>
          <p:nvPr/>
        </p:nvGrpSpPr>
        <p:grpSpPr>
          <a:xfrm>
            <a:off x="311700" y="1756463"/>
            <a:ext cx="3357725" cy="1795975"/>
            <a:chOff x="311700" y="1756463"/>
            <a:chExt cx="3357725" cy="1795975"/>
          </a:xfrm>
        </p:grpSpPr>
        <p:pic>
          <p:nvPicPr>
            <p:cNvPr id="760" name="Google Shape;760;p1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00" y="1756463"/>
              <a:ext cx="3357725" cy="17959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61" name="Google Shape;761;p106"/>
            <p:cNvCxnSpPr/>
            <p:nvPr/>
          </p:nvCxnSpPr>
          <p:spPr>
            <a:xfrm rot="10800000" flipH="1">
              <a:off x="800644" y="2049963"/>
              <a:ext cx="667200" cy="123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신라호텔 </a:t>
            </a:r>
            <a:endParaRPr/>
          </a:p>
        </p:txBody>
      </p:sp>
      <p:sp>
        <p:nvSpPr>
          <p:cNvPr id="767" name="Google Shape;767;p1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5  Click Login Button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8" name="Google Shape;768;p107"/>
          <p:cNvGrpSpPr/>
          <p:nvPr/>
        </p:nvGrpSpPr>
        <p:grpSpPr>
          <a:xfrm>
            <a:off x="6077922" y="391350"/>
            <a:ext cx="2754377" cy="4510850"/>
            <a:chOff x="6077922" y="391350"/>
            <a:chExt cx="2754377" cy="4510850"/>
          </a:xfrm>
        </p:grpSpPr>
        <p:pic>
          <p:nvPicPr>
            <p:cNvPr id="769" name="Google Shape;769;p10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77922" y="391350"/>
              <a:ext cx="2754377" cy="4510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0" name="Google Shape;770;p107"/>
            <p:cNvSpPr/>
            <p:nvPr/>
          </p:nvSpPr>
          <p:spPr>
            <a:xfrm>
              <a:off x="7860825" y="4112369"/>
              <a:ext cx="655200" cy="206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71" name="Google Shape;77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501" y="2337900"/>
            <a:ext cx="4595800" cy="22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500" y="1704263"/>
            <a:ext cx="4595801" cy="265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08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108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트립어드바이저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트립 어드바이저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109"/>
          <p:cNvSpPr txBox="1">
            <a:spLocks noGrp="1"/>
          </p:cNvSpPr>
          <p:nvPr>
            <p:ph type="body" idx="1"/>
          </p:nvPr>
        </p:nvSpPr>
        <p:spPr>
          <a:xfrm>
            <a:off x="311700" y="1152488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결과 ]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5" name="Google Shape;785;p109"/>
          <p:cNvPicPr preferRelativeResize="0"/>
          <p:nvPr/>
        </p:nvPicPr>
        <p:blipFill rotWithShape="1">
          <a:blip r:embed="rId3">
            <a:alphaModFix/>
          </a:blip>
          <a:srcRect b="9901"/>
          <a:stretch/>
        </p:blipFill>
        <p:spPr>
          <a:xfrm>
            <a:off x="4708988" y="391350"/>
            <a:ext cx="4123312" cy="40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872" y="1659675"/>
            <a:ext cx="4250124" cy="27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트립어드바이저 코드 미리보기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10"/>
          <p:cNvSpPr txBox="1">
            <a:spLocks noGrp="1"/>
          </p:cNvSpPr>
          <p:nvPr>
            <p:ph type="body" idx="1"/>
          </p:nvPr>
        </p:nvSpPr>
        <p:spPr>
          <a:xfrm>
            <a:off x="311700" y="1277725"/>
            <a:ext cx="5669400" cy="27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1  Import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2  Use Webdriver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3  Variable Declaration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4  Make Loop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5  Print Data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3" name="Google Shape;79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425" y="1099500"/>
            <a:ext cx="5263675" cy="383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트립어드바이저</a:t>
            </a:r>
            <a:endParaRPr/>
          </a:p>
        </p:txBody>
      </p:sp>
      <p:sp>
        <p:nvSpPr>
          <p:cNvPr id="799" name="Google Shape;799;p1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1  Import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2  Webdriver</a:t>
            </a:r>
            <a:endParaRPr/>
          </a:p>
        </p:txBody>
      </p:sp>
      <p:pic>
        <p:nvPicPr>
          <p:cNvPr id="800" name="Google Shape;80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400" y="1598450"/>
            <a:ext cx="7647899" cy="5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4400" y="2858853"/>
            <a:ext cx="7647900" cy="118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1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트립어드바이저</a:t>
            </a:r>
            <a:endParaRPr/>
          </a:p>
        </p:txBody>
      </p:sp>
      <p:sp>
        <p:nvSpPr>
          <p:cNvPr id="807" name="Google Shape;807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51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3  Variable Declaration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latin typeface="Arial"/>
              <a:ea typeface="Arial"/>
              <a:cs typeface="Arial"/>
              <a:sym typeface="Arial"/>
            </a:endParaRPr>
          </a:p>
          <a:p>
            <a:pPr marL="360000" lvl="0" indent="45719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Arial"/>
                <a:ea typeface="Arial"/>
                <a:cs typeface="Arial"/>
                <a:sym typeface="Arial"/>
              </a:rPr>
              <a:t>Part3은 생략해도 무방하지만 </a:t>
            </a:r>
            <a:r>
              <a:rPr lang="ko" sz="1600" b="1">
                <a:latin typeface="Arial"/>
                <a:ea typeface="Arial"/>
                <a:cs typeface="Arial"/>
                <a:sym typeface="Arial"/>
              </a:rPr>
              <a:t>코드 가독성</a:t>
            </a:r>
            <a:r>
              <a:rPr lang="ko" sz="1600">
                <a:latin typeface="Arial"/>
                <a:ea typeface="Arial"/>
                <a:cs typeface="Arial"/>
                <a:sym typeface="Arial"/>
              </a:rPr>
              <a:t>을 위해 추가한다.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80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Arial"/>
                <a:ea typeface="Arial"/>
                <a:cs typeface="Arial"/>
                <a:sym typeface="Arial"/>
              </a:rPr>
              <a:t>파이썬은 </a:t>
            </a:r>
            <a:r>
              <a:rPr lang="ko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변수 선언 및 초기화 과정을 생략해도 컴파일 과정에서 자동으로 변수를 선언</a:t>
            </a:r>
            <a:r>
              <a:rPr lang="ko" sz="1600">
                <a:latin typeface="Arial"/>
                <a:ea typeface="Arial"/>
                <a:cs typeface="Arial"/>
                <a:sym typeface="Arial"/>
              </a:rPr>
              <a:t>해준다. 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80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Arial"/>
                <a:ea typeface="Arial"/>
                <a:cs typeface="Arial"/>
                <a:sym typeface="Arial"/>
              </a:rPr>
              <a:t>프로그래머는 처음 보는 변수를 발견하면 선언 및 초기화 된 부분부터 찾기 때문에,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80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Arial"/>
                <a:ea typeface="Arial"/>
                <a:cs typeface="Arial"/>
                <a:sym typeface="Arial"/>
              </a:rPr>
              <a:t>선언문을 생략할 때는 주석</a:t>
            </a:r>
            <a:r>
              <a:rPr lang="ko" sz="1600">
                <a:latin typeface="Arial"/>
                <a:ea typeface="Arial"/>
                <a:cs typeface="Arial"/>
                <a:sym typeface="Arial"/>
              </a:rPr>
              <a:t>이라도 남기도록 한다.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8" name="Google Shape;80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063" y="1660350"/>
            <a:ext cx="7777424" cy="5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683" y="3649713"/>
            <a:ext cx="296227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625888"/>
            <a:ext cx="396240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유튜브</a:t>
            </a:r>
            <a:endParaRPr/>
          </a:p>
        </p:txBody>
      </p:sp>
      <p:sp>
        <p:nvSpPr>
          <p:cNvPr id="162" name="Google Shape;162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138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5  Stream Query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13" y="1547813"/>
            <a:ext cx="818197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425" y="3214700"/>
            <a:ext cx="8181975" cy="15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1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트립어드바이저</a:t>
            </a:r>
            <a:endParaRPr/>
          </a:p>
        </p:txBody>
      </p:sp>
      <p:sp>
        <p:nvSpPr>
          <p:cNvPr id="816" name="Google Shape;816;p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4  Make Loop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7" name="Google Shape;81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200" y="1611200"/>
            <a:ext cx="7707925" cy="31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트립어드바이저</a:t>
            </a:r>
            <a:endParaRPr/>
          </a:p>
        </p:txBody>
      </p:sp>
      <p:sp>
        <p:nvSpPr>
          <p:cNvPr id="823" name="Google Shape;823;p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5  Print Data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4" name="Google Shape;82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025" y="1580550"/>
            <a:ext cx="7454900" cy="32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15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15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트립어드바이저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extra step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트립 어드바이저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16"/>
          <p:cNvSpPr txBox="1">
            <a:spLocks noGrp="1"/>
          </p:cNvSpPr>
          <p:nvPr>
            <p:ph type="body" idx="1"/>
          </p:nvPr>
        </p:nvSpPr>
        <p:spPr>
          <a:xfrm>
            <a:off x="311700" y="1152488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결과 ]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450" y="1090675"/>
            <a:ext cx="7149800" cy="37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트립어드바이저 코드 미리보기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17"/>
          <p:cNvSpPr txBox="1">
            <a:spLocks noGrp="1"/>
          </p:cNvSpPr>
          <p:nvPr>
            <p:ph type="body" idx="1"/>
          </p:nvPr>
        </p:nvSpPr>
        <p:spPr>
          <a:xfrm>
            <a:off x="311700" y="1277725"/>
            <a:ext cx="5669400" cy="27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3  Variable Declaration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4  Make Loop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5  Export as CSV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4" name="Google Shape;84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650" y="1117700"/>
            <a:ext cx="4648775" cy="376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트립어드바이저</a:t>
            </a:r>
            <a:endParaRPr/>
          </a:p>
        </p:txBody>
      </p:sp>
      <p:sp>
        <p:nvSpPr>
          <p:cNvPr id="850" name="Google Shape;850;p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51900" cy="38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트립 어드바이저 크롤링엔 다음과 같은 문제가 있다.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문제 1 : url 입력으로 후기글 찾기 접근 막아놓음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문제 2 : 매크로 사용시 “다음 게시글” 버튼 기능 막아놓음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위의 문제는 다음과 같이 해결했다.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해결 1: 셀레늄을 이용한 클릭자동화로 후기글을 탐색한다.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해결 2.1 : 버퍼를 만들어 ‘다음 게시글’ 제대로 넘어올 때까지 버튼 반복 클릭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해결 2.2. : 알고리즘상 1.5초 쉬었다 클릭하면 제대로 데이터 넘겨주는거 확인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트립어드바이저</a:t>
            </a:r>
            <a:endParaRPr/>
          </a:p>
        </p:txBody>
      </p:sp>
      <p:sp>
        <p:nvSpPr>
          <p:cNvPr id="856" name="Google Shape;856;p1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51900" cy="38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3  Variable Declaration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Arial"/>
                <a:ea typeface="Arial"/>
                <a:cs typeface="Arial"/>
                <a:sym typeface="Arial"/>
              </a:rPr>
              <a:t>사용하는 변수와 용도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page</a:t>
            </a:r>
            <a:r>
              <a:rPr lang="ko" sz="1400" b="1">
                <a:latin typeface="Arial"/>
                <a:ea typeface="Arial"/>
                <a:cs typeface="Arial"/>
                <a:sym typeface="Arial"/>
              </a:rPr>
              <a:t> : 1~n번째 페이지에 있는 후기글 전부 크롤링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nextBtn</a:t>
            </a:r>
            <a:r>
              <a:rPr lang="ko" sz="1400" b="1">
                <a:latin typeface="Arial"/>
                <a:ea typeface="Arial"/>
                <a:cs typeface="Arial"/>
                <a:sym typeface="Arial"/>
              </a:rPr>
              <a:t> : url 접근이 불가하여 “다음”버튼을 클릭하는 방법 사용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r>
              <a:rPr lang="ko" sz="1400" b="1">
                <a:latin typeface="Arial"/>
                <a:ea typeface="Arial"/>
                <a:cs typeface="Arial"/>
                <a:sym typeface="Arial"/>
              </a:rPr>
              <a:t> : ‘temp’에 이전게시글을 저장하여 중복된 데이터가 들어오면 자료를 저장하지 않고 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Arial"/>
                <a:ea typeface="Arial"/>
                <a:cs typeface="Arial"/>
                <a:sym typeface="Arial"/>
              </a:rPr>
              <a:t>   1.5초 대기 후 ‘다음’ 버튼을 누르도록 함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7" name="Google Shape;857;p119"/>
          <p:cNvPicPr preferRelativeResize="0"/>
          <p:nvPr/>
        </p:nvPicPr>
        <p:blipFill rotWithShape="1">
          <a:blip r:embed="rId3">
            <a:alphaModFix/>
          </a:blip>
          <a:srcRect l="1146"/>
          <a:stretch/>
        </p:blipFill>
        <p:spPr>
          <a:xfrm>
            <a:off x="1293875" y="1610087"/>
            <a:ext cx="5270375" cy="19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트립어드바이저</a:t>
            </a:r>
            <a:endParaRPr/>
          </a:p>
        </p:txBody>
      </p:sp>
      <p:sp>
        <p:nvSpPr>
          <p:cNvPr id="863" name="Google Shape;863;p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51900" cy="38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4  Make Loop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4" name="Google Shape;864;p120"/>
          <p:cNvPicPr preferRelativeResize="0"/>
          <p:nvPr/>
        </p:nvPicPr>
        <p:blipFill rotWithShape="1">
          <a:blip r:embed="rId3">
            <a:alphaModFix/>
          </a:blip>
          <a:srcRect l="744"/>
          <a:stretch/>
        </p:blipFill>
        <p:spPr>
          <a:xfrm>
            <a:off x="1273925" y="1638750"/>
            <a:ext cx="6596150" cy="31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2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트립어드바이저</a:t>
            </a:r>
            <a:endParaRPr/>
          </a:p>
        </p:txBody>
      </p:sp>
      <p:sp>
        <p:nvSpPr>
          <p:cNvPr id="870" name="Google Shape;870;p1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51900" cy="38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5  Export as CSV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630000" lvl="0" indent="17999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Arial"/>
                <a:ea typeface="Arial"/>
                <a:cs typeface="Arial"/>
                <a:sym typeface="Arial"/>
              </a:rPr>
              <a:t>이전에 print 했던 내용을 pandas에서 data frame에 맞게 정리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1" name="Google Shape;871;p121"/>
          <p:cNvPicPr preferRelativeResize="0"/>
          <p:nvPr/>
        </p:nvPicPr>
        <p:blipFill rotWithShape="1">
          <a:blip r:embed="rId3">
            <a:alphaModFix/>
          </a:blip>
          <a:srcRect l="817" r="6245"/>
          <a:stretch/>
        </p:blipFill>
        <p:spPr>
          <a:xfrm>
            <a:off x="1155875" y="1647925"/>
            <a:ext cx="7390225" cy="26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트립어드바이저</a:t>
            </a:r>
            <a:endParaRPr/>
          </a:p>
        </p:txBody>
      </p:sp>
      <p:sp>
        <p:nvSpPr>
          <p:cNvPr id="877" name="Google Shape;877;p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51900" cy="38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5  Export as CSV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Arial"/>
                <a:ea typeface="Arial"/>
                <a:cs typeface="Arial"/>
                <a:sym typeface="Arial"/>
              </a:rPr>
              <a:t>os, pandas를 이용하여 폴더, CSV 파일 생성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8" name="Google Shape;878;p122"/>
          <p:cNvPicPr preferRelativeResize="0"/>
          <p:nvPr/>
        </p:nvPicPr>
        <p:blipFill rotWithShape="1">
          <a:blip r:embed="rId3">
            <a:alphaModFix/>
          </a:blip>
          <a:srcRect l="971" r="9853" b="2066"/>
          <a:stretch/>
        </p:blipFill>
        <p:spPr>
          <a:xfrm>
            <a:off x="1205650" y="1641000"/>
            <a:ext cx="6545975" cy="21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2508</Words>
  <Application>Microsoft Office PowerPoint</Application>
  <PresentationFormat>화면 슬라이드 쇼(16:9)</PresentationFormat>
  <Paragraphs>618</Paragraphs>
  <Slides>100</Slides>
  <Notes>100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100</vt:i4>
      </vt:variant>
    </vt:vector>
  </HeadingPairs>
  <TitlesOfParts>
    <vt:vector size="105" baseType="lpstr">
      <vt:lpstr>Lato</vt:lpstr>
      <vt:lpstr>Arial</vt:lpstr>
      <vt:lpstr>Playfair Display</vt:lpstr>
      <vt:lpstr>Coral</vt:lpstr>
      <vt:lpstr>Coral</vt:lpstr>
      <vt:lpstr>PowerPoint 프레젠테이션</vt:lpstr>
      <vt:lpstr>웹 크롤링</vt:lpstr>
      <vt:lpstr>크롤링 절차</vt:lpstr>
      <vt:lpstr>유튜브 패키지 다뤄보기</vt:lpstr>
      <vt:lpstr>유튜브 저장</vt:lpstr>
      <vt:lpstr>유튜브</vt:lpstr>
      <vt:lpstr>유튜브</vt:lpstr>
      <vt:lpstr>유튜브</vt:lpstr>
      <vt:lpstr>유튜브</vt:lpstr>
      <vt:lpstr>유튜브</vt:lpstr>
      <vt:lpstr>유튜브</vt:lpstr>
      <vt:lpstr>유튜브</vt:lpstr>
      <vt:lpstr>유튜브</vt:lpstr>
      <vt:lpstr>웹 크롤링 맛보기</vt:lpstr>
      <vt:lpstr>BeautifulSoup</vt:lpstr>
      <vt:lpstr>BeautifulSoup</vt:lpstr>
      <vt:lpstr>parsing</vt:lpstr>
      <vt:lpstr>parser</vt:lpstr>
      <vt:lpstr>요소 추출하기</vt:lpstr>
      <vt:lpstr>요소 추출하기</vt:lpstr>
      <vt:lpstr>requests</vt:lpstr>
      <vt:lpstr>request </vt:lpstr>
      <vt:lpstr>requests</vt:lpstr>
      <vt:lpstr>import </vt:lpstr>
      <vt:lpstr>import 문법</vt:lpstr>
      <vt:lpstr>상태 코드</vt:lpstr>
      <vt:lpstr>상태 코드</vt:lpstr>
      <vt:lpstr>상태 코드</vt:lpstr>
      <vt:lpstr>selenium</vt:lpstr>
      <vt:lpstr>selenium 불러오기 </vt:lpstr>
      <vt:lpstr>element에 접근하는 메소드</vt:lpstr>
      <vt:lpstr>웹 크롤링 실전</vt:lpstr>
      <vt:lpstr>네이버 크롤링 Part 1</vt:lpstr>
      <vt:lpstr>네이버 Part 1</vt:lpstr>
      <vt:lpstr>네이버 Part 1 코드 미리보기 </vt:lpstr>
      <vt:lpstr>네이버 Part 1</vt:lpstr>
      <vt:lpstr>네이버 Part 1</vt:lpstr>
      <vt:lpstr>네이버 Part 1</vt:lpstr>
      <vt:lpstr>네이버 Part 1</vt:lpstr>
      <vt:lpstr>네이버 크롤링 Part 2</vt:lpstr>
      <vt:lpstr>네이버 Part 2</vt:lpstr>
      <vt:lpstr>네이버 Part 2</vt:lpstr>
      <vt:lpstr>네이버 Part 2</vt:lpstr>
      <vt:lpstr>네이버 크롤링 Part 3</vt:lpstr>
      <vt:lpstr>네이버</vt:lpstr>
      <vt:lpstr>네이버 코드 미리보기 </vt:lpstr>
      <vt:lpstr>webdriver</vt:lpstr>
      <vt:lpstr>크롬 드라이버 설치하기</vt:lpstr>
      <vt:lpstr>크롬 드라이버 설치하기</vt:lpstr>
      <vt:lpstr>크롬 드라이버 설치하기</vt:lpstr>
      <vt:lpstr>크롬 드라이버 </vt:lpstr>
      <vt:lpstr>URL에 접근하는 메소드</vt:lpstr>
      <vt:lpstr>네이버</vt:lpstr>
      <vt:lpstr>네이버</vt:lpstr>
      <vt:lpstr>네이버</vt:lpstr>
      <vt:lpstr>select()</vt:lpstr>
      <vt:lpstr>select() 데이터 추출하기</vt:lpstr>
      <vt:lpstr>네이버</vt:lpstr>
      <vt:lpstr>네이버</vt:lpstr>
      <vt:lpstr>롯데호텔 예약 정보</vt:lpstr>
      <vt:lpstr>롯데호텔</vt:lpstr>
      <vt:lpstr>롯데호텔 코드 미리보기 </vt:lpstr>
      <vt:lpstr>롯데호텔 </vt:lpstr>
      <vt:lpstr>롯데호텔 </vt:lpstr>
      <vt:lpstr>롯데호텔 </vt:lpstr>
      <vt:lpstr>롯데호텔 </vt:lpstr>
      <vt:lpstr>하나투어 자료 저장</vt:lpstr>
      <vt:lpstr>이미지 저장방법 </vt:lpstr>
      <vt:lpstr>하나투어</vt:lpstr>
      <vt:lpstr>하나투어 코드 미리보기 </vt:lpstr>
      <vt:lpstr>하나투어 </vt:lpstr>
      <vt:lpstr>하나투어 </vt:lpstr>
      <vt:lpstr>하나투어 </vt:lpstr>
      <vt:lpstr>하나투어 </vt:lpstr>
      <vt:lpstr>하나투어 </vt:lpstr>
      <vt:lpstr>하나투어 </vt:lpstr>
      <vt:lpstr>하나투어 </vt:lpstr>
      <vt:lpstr>신라호텔 자동 로그인</vt:lpstr>
      <vt:lpstr>신라호텔</vt:lpstr>
      <vt:lpstr>신라호텔 로그인</vt:lpstr>
      <vt:lpstr>신라호텔 </vt:lpstr>
      <vt:lpstr>신라호텔 </vt:lpstr>
      <vt:lpstr>신라호텔 </vt:lpstr>
      <vt:lpstr>신라호텔 </vt:lpstr>
      <vt:lpstr>트립어드바이저</vt:lpstr>
      <vt:lpstr>트립 어드바이저</vt:lpstr>
      <vt:lpstr>트립어드바이저 코드 미리보기 </vt:lpstr>
      <vt:lpstr>트립어드바이저</vt:lpstr>
      <vt:lpstr>트립어드바이저</vt:lpstr>
      <vt:lpstr>트립어드바이저</vt:lpstr>
      <vt:lpstr>트립어드바이저</vt:lpstr>
      <vt:lpstr>트립어드바이저 extra step</vt:lpstr>
      <vt:lpstr>트립 어드바이저</vt:lpstr>
      <vt:lpstr>트립어드바이저 코드 미리보기 </vt:lpstr>
      <vt:lpstr>트립어드바이저</vt:lpstr>
      <vt:lpstr>트립어드바이저</vt:lpstr>
      <vt:lpstr>트립어드바이저</vt:lpstr>
      <vt:lpstr>트립어드바이저</vt:lpstr>
      <vt:lpstr>트립어드바이저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wonbin park</dc:creator>
  <cp:lastModifiedBy>wonbin park</cp:lastModifiedBy>
  <cp:revision>2</cp:revision>
  <dcterms:modified xsi:type="dcterms:W3CDTF">2020-07-09T13:27:49Z</dcterms:modified>
</cp:coreProperties>
</file>